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0" r:id="rId2"/>
    <p:sldId id="340" r:id="rId3"/>
    <p:sldId id="341" r:id="rId4"/>
    <p:sldId id="332" r:id="rId5"/>
    <p:sldId id="339" r:id="rId6"/>
    <p:sldId id="344" r:id="rId7"/>
    <p:sldId id="342" r:id="rId8"/>
    <p:sldId id="343" r:id="rId9"/>
    <p:sldId id="345" r:id="rId10"/>
    <p:sldId id="346" r:id="rId11"/>
    <p:sldId id="333" r:id="rId12"/>
  </p:sldIdLst>
  <p:sldSz cx="9144000" cy="6858000" type="screen4x3"/>
  <p:notesSz cx="6789738" cy="9929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MB913"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00CCFF"/>
    <a:srgbClr val="339933"/>
    <a:srgbClr val="FF66FF"/>
    <a:srgbClr val="BD7E0D"/>
    <a:srgbClr val="05C517"/>
    <a:srgbClr val="BB0F8E"/>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05" autoAdjust="0"/>
  </p:normalViewPr>
  <p:slideViewPr>
    <p:cSldViewPr>
      <p:cViewPr varScale="1">
        <p:scale>
          <a:sx n="108" d="100"/>
          <a:sy n="108" d="100"/>
        </p:scale>
        <p:origin x="1760" y="19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42220" cy="496490"/>
          </a:xfrm>
          <a:prstGeom prst="rect">
            <a:avLst/>
          </a:prstGeom>
        </p:spPr>
        <p:txBody>
          <a:bodyPr vert="horz" lIns="92952" tIns="46476" rIns="92952" bIns="46476" rtlCol="0"/>
          <a:lstStyle>
            <a:lvl1pPr algn="l">
              <a:defRPr sz="1200"/>
            </a:lvl1pPr>
          </a:lstStyle>
          <a:p>
            <a:endParaRPr lang="nl-NL"/>
          </a:p>
        </p:txBody>
      </p:sp>
      <p:sp>
        <p:nvSpPr>
          <p:cNvPr id="3" name="Tijdelijke aanduiding voor datum 2"/>
          <p:cNvSpPr>
            <a:spLocks noGrp="1"/>
          </p:cNvSpPr>
          <p:nvPr>
            <p:ph type="dt" idx="1"/>
          </p:nvPr>
        </p:nvSpPr>
        <p:spPr>
          <a:xfrm>
            <a:off x="3845948" y="1"/>
            <a:ext cx="2942220" cy="496490"/>
          </a:xfrm>
          <a:prstGeom prst="rect">
            <a:avLst/>
          </a:prstGeom>
        </p:spPr>
        <p:txBody>
          <a:bodyPr vert="horz" lIns="92952" tIns="46476" rIns="92952" bIns="46476" rtlCol="0"/>
          <a:lstStyle>
            <a:lvl1pPr algn="r">
              <a:defRPr sz="1200"/>
            </a:lvl1pPr>
          </a:lstStyle>
          <a:p>
            <a:fld id="{9242E46F-FCCC-4639-9CF5-7C0F444CA2E3}" type="datetimeFigureOut">
              <a:rPr lang="nl-NL" smtClean="0"/>
              <a:t>11-10-18</a:t>
            </a:fld>
            <a:endParaRPr lang="nl-NL"/>
          </a:p>
        </p:txBody>
      </p:sp>
      <p:sp>
        <p:nvSpPr>
          <p:cNvPr id="4" name="Tijdelijke aanduiding voor dia-afbeelding 3"/>
          <p:cNvSpPr>
            <a:spLocks noGrp="1" noRot="1" noChangeAspect="1"/>
          </p:cNvSpPr>
          <p:nvPr>
            <p:ph type="sldImg" idx="2"/>
          </p:nvPr>
        </p:nvSpPr>
        <p:spPr>
          <a:xfrm>
            <a:off x="914400" y="746125"/>
            <a:ext cx="4960938" cy="3721100"/>
          </a:xfrm>
          <a:prstGeom prst="rect">
            <a:avLst/>
          </a:prstGeom>
          <a:noFill/>
          <a:ln w="12700">
            <a:solidFill>
              <a:prstClr val="black"/>
            </a:solidFill>
          </a:ln>
        </p:spPr>
        <p:txBody>
          <a:bodyPr vert="horz" lIns="92952" tIns="46476" rIns="92952" bIns="46476" rtlCol="0" anchor="ctr"/>
          <a:lstStyle/>
          <a:p>
            <a:endParaRPr lang="nl-NL"/>
          </a:p>
        </p:txBody>
      </p:sp>
      <p:sp>
        <p:nvSpPr>
          <p:cNvPr id="5" name="Tijdelijke aanduiding voor notities 4"/>
          <p:cNvSpPr>
            <a:spLocks noGrp="1"/>
          </p:cNvSpPr>
          <p:nvPr>
            <p:ph type="body" sz="quarter" idx="3"/>
          </p:nvPr>
        </p:nvSpPr>
        <p:spPr>
          <a:xfrm>
            <a:off x="678974" y="4716662"/>
            <a:ext cx="5431790" cy="4468416"/>
          </a:xfrm>
          <a:prstGeom prst="rect">
            <a:avLst/>
          </a:prstGeom>
        </p:spPr>
        <p:txBody>
          <a:bodyPr vert="horz" lIns="92952" tIns="46476" rIns="92952" bIns="46476"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1600"/>
            <a:ext cx="2942220" cy="496490"/>
          </a:xfrm>
          <a:prstGeom prst="rect">
            <a:avLst/>
          </a:prstGeom>
        </p:spPr>
        <p:txBody>
          <a:bodyPr vert="horz" lIns="92952" tIns="46476" rIns="92952" bIns="46476"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5948" y="9431600"/>
            <a:ext cx="2942220" cy="496490"/>
          </a:xfrm>
          <a:prstGeom prst="rect">
            <a:avLst/>
          </a:prstGeom>
        </p:spPr>
        <p:txBody>
          <a:bodyPr vert="horz" lIns="92952" tIns="46476" rIns="92952" bIns="46476" rtlCol="0" anchor="b"/>
          <a:lstStyle>
            <a:lvl1pPr algn="r">
              <a:defRPr sz="1200"/>
            </a:lvl1pPr>
          </a:lstStyle>
          <a:p>
            <a:fld id="{B54372A7-8E14-4E20-ABAB-497E3EA231AC}" type="slidenum">
              <a:rPr lang="nl-NL" smtClean="0"/>
              <a:t>‹nr.›</a:t>
            </a:fld>
            <a:endParaRPr lang="nl-NL"/>
          </a:p>
        </p:txBody>
      </p:sp>
    </p:spTree>
    <p:extLst>
      <p:ext uri="{BB962C8B-B14F-4D97-AF65-F5344CB8AC3E}">
        <p14:creationId xmlns:p14="http://schemas.microsoft.com/office/powerpoint/2010/main" val="1871909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B54372A7-8E14-4E20-ABAB-497E3EA231AC}" type="slidenum">
              <a:rPr lang="nl-NL" smtClean="0"/>
              <a:t>1</a:t>
            </a:fld>
            <a:endParaRPr lang="nl-NL"/>
          </a:p>
        </p:txBody>
      </p:sp>
    </p:spTree>
    <p:extLst>
      <p:ext uri="{BB962C8B-B14F-4D97-AF65-F5344CB8AC3E}">
        <p14:creationId xmlns:p14="http://schemas.microsoft.com/office/powerpoint/2010/main" val="642468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10</a:t>
            </a:fld>
            <a:endParaRPr lang="nl-NL"/>
          </a:p>
        </p:txBody>
      </p:sp>
    </p:spTree>
    <p:extLst>
      <p:ext uri="{BB962C8B-B14F-4D97-AF65-F5344CB8AC3E}">
        <p14:creationId xmlns:p14="http://schemas.microsoft.com/office/powerpoint/2010/main" val="3596976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11</a:t>
            </a:fld>
            <a:endParaRPr lang="nl-NL"/>
          </a:p>
        </p:txBody>
      </p:sp>
    </p:spTree>
    <p:extLst>
      <p:ext uri="{BB962C8B-B14F-4D97-AF65-F5344CB8AC3E}">
        <p14:creationId xmlns:p14="http://schemas.microsoft.com/office/powerpoint/2010/main" val="34110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2</a:t>
            </a:fld>
            <a:endParaRPr lang="nl-NL"/>
          </a:p>
        </p:txBody>
      </p:sp>
    </p:spTree>
    <p:extLst>
      <p:ext uri="{BB962C8B-B14F-4D97-AF65-F5344CB8AC3E}">
        <p14:creationId xmlns:p14="http://schemas.microsoft.com/office/powerpoint/2010/main" val="2872593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3</a:t>
            </a:fld>
            <a:endParaRPr lang="nl-NL"/>
          </a:p>
        </p:txBody>
      </p:sp>
    </p:spTree>
    <p:extLst>
      <p:ext uri="{BB962C8B-B14F-4D97-AF65-F5344CB8AC3E}">
        <p14:creationId xmlns:p14="http://schemas.microsoft.com/office/powerpoint/2010/main" val="4082458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4</a:t>
            </a:fld>
            <a:endParaRPr lang="nl-NL"/>
          </a:p>
        </p:txBody>
      </p:sp>
    </p:spTree>
    <p:extLst>
      <p:ext uri="{BB962C8B-B14F-4D97-AF65-F5344CB8AC3E}">
        <p14:creationId xmlns:p14="http://schemas.microsoft.com/office/powerpoint/2010/main" val="65626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5</a:t>
            </a:fld>
            <a:endParaRPr lang="nl-NL"/>
          </a:p>
        </p:txBody>
      </p:sp>
    </p:spTree>
    <p:extLst>
      <p:ext uri="{BB962C8B-B14F-4D97-AF65-F5344CB8AC3E}">
        <p14:creationId xmlns:p14="http://schemas.microsoft.com/office/powerpoint/2010/main" val="403629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6</a:t>
            </a:fld>
            <a:endParaRPr lang="nl-NL"/>
          </a:p>
        </p:txBody>
      </p:sp>
    </p:spTree>
    <p:extLst>
      <p:ext uri="{BB962C8B-B14F-4D97-AF65-F5344CB8AC3E}">
        <p14:creationId xmlns:p14="http://schemas.microsoft.com/office/powerpoint/2010/main" val="54943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7</a:t>
            </a:fld>
            <a:endParaRPr lang="nl-NL"/>
          </a:p>
        </p:txBody>
      </p:sp>
    </p:spTree>
    <p:extLst>
      <p:ext uri="{BB962C8B-B14F-4D97-AF65-F5344CB8AC3E}">
        <p14:creationId xmlns:p14="http://schemas.microsoft.com/office/powerpoint/2010/main" val="4167934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8</a:t>
            </a:fld>
            <a:endParaRPr lang="nl-NL"/>
          </a:p>
        </p:txBody>
      </p:sp>
    </p:spTree>
    <p:extLst>
      <p:ext uri="{BB962C8B-B14F-4D97-AF65-F5344CB8AC3E}">
        <p14:creationId xmlns:p14="http://schemas.microsoft.com/office/powerpoint/2010/main" val="1584965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4372A7-8E14-4E20-ABAB-497E3EA231AC}" type="slidenum">
              <a:rPr lang="nl-NL" smtClean="0"/>
              <a:t>9</a:t>
            </a:fld>
            <a:endParaRPr lang="nl-NL"/>
          </a:p>
        </p:txBody>
      </p:sp>
    </p:spTree>
    <p:extLst>
      <p:ext uri="{BB962C8B-B14F-4D97-AF65-F5344CB8AC3E}">
        <p14:creationId xmlns:p14="http://schemas.microsoft.com/office/powerpoint/2010/main" val="34546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0B44565-2491-5141-B517-334DA29F76B6}" type="datetime1">
              <a:rPr lang="nl-NL" smtClean="0"/>
              <a:t>11-10-18</a:t>
            </a:fld>
            <a:endParaRPr lang="nl-NL"/>
          </a:p>
        </p:txBody>
      </p:sp>
      <p:sp>
        <p:nvSpPr>
          <p:cNvPr id="5" name="Tijdelijke aanduiding voor voettekst 4"/>
          <p:cNvSpPr>
            <a:spLocks noGrp="1"/>
          </p:cNvSpPr>
          <p:nvPr>
            <p:ph type="ftr" sz="quarter" idx="11"/>
          </p:nvPr>
        </p:nvSpPr>
        <p:spPr/>
        <p:txBody>
          <a:bodyPr/>
          <a:lstStyle/>
          <a:p>
            <a:r>
              <a:rPr lang="nl-NL"/>
              <a:t>Werkplan 2019 Samenwerking Noord</a:t>
            </a:r>
          </a:p>
        </p:txBody>
      </p:sp>
      <p:sp>
        <p:nvSpPr>
          <p:cNvPr id="6" name="Tijdelijke aanduiding voor dianummer 5"/>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282101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F7151E-E448-B841-994F-F6FBB32397D5}" type="datetime1">
              <a:rPr lang="nl-NL" smtClean="0"/>
              <a:t>11-10-18</a:t>
            </a:fld>
            <a:endParaRPr lang="nl-NL"/>
          </a:p>
        </p:txBody>
      </p:sp>
      <p:sp>
        <p:nvSpPr>
          <p:cNvPr id="5" name="Tijdelijke aanduiding voor voettekst 4"/>
          <p:cNvSpPr>
            <a:spLocks noGrp="1"/>
          </p:cNvSpPr>
          <p:nvPr>
            <p:ph type="ftr" sz="quarter" idx="11"/>
          </p:nvPr>
        </p:nvSpPr>
        <p:spPr/>
        <p:txBody>
          <a:bodyPr/>
          <a:lstStyle/>
          <a:p>
            <a:r>
              <a:rPr lang="nl-NL"/>
              <a:t>Werkplan 2019 Samenwerking Noord</a:t>
            </a:r>
          </a:p>
        </p:txBody>
      </p:sp>
      <p:sp>
        <p:nvSpPr>
          <p:cNvPr id="6" name="Tijdelijke aanduiding voor dianummer 5"/>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252085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B28C433-C43E-9549-B690-EF87E3EFB56E}" type="datetime1">
              <a:rPr lang="nl-NL" smtClean="0"/>
              <a:t>11-10-18</a:t>
            </a:fld>
            <a:endParaRPr lang="nl-NL"/>
          </a:p>
        </p:txBody>
      </p:sp>
      <p:sp>
        <p:nvSpPr>
          <p:cNvPr id="5" name="Tijdelijke aanduiding voor voettekst 4"/>
          <p:cNvSpPr>
            <a:spLocks noGrp="1"/>
          </p:cNvSpPr>
          <p:nvPr>
            <p:ph type="ftr" sz="quarter" idx="11"/>
          </p:nvPr>
        </p:nvSpPr>
        <p:spPr/>
        <p:txBody>
          <a:bodyPr/>
          <a:lstStyle/>
          <a:p>
            <a:r>
              <a:rPr lang="nl-NL"/>
              <a:t>Werkplan 2019 Samenwerking Noord</a:t>
            </a:r>
          </a:p>
        </p:txBody>
      </p:sp>
      <p:sp>
        <p:nvSpPr>
          <p:cNvPr id="6" name="Tijdelijke aanduiding voor dianummer 5"/>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17907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70D330E-7C93-A44C-8819-5FEE4460F5E2}" type="datetime1">
              <a:rPr lang="nl-NL" smtClean="0"/>
              <a:t>11-10-18</a:t>
            </a:fld>
            <a:endParaRPr lang="nl-NL"/>
          </a:p>
        </p:txBody>
      </p:sp>
      <p:sp>
        <p:nvSpPr>
          <p:cNvPr id="5" name="Tijdelijke aanduiding voor voettekst 4"/>
          <p:cNvSpPr>
            <a:spLocks noGrp="1"/>
          </p:cNvSpPr>
          <p:nvPr>
            <p:ph type="ftr" sz="quarter" idx="11"/>
          </p:nvPr>
        </p:nvSpPr>
        <p:spPr/>
        <p:txBody>
          <a:bodyPr/>
          <a:lstStyle/>
          <a:p>
            <a:r>
              <a:rPr lang="nl-NL"/>
              <a:t>Werkplan 2019 Samenwerking Noord</a:t>
            </a:r>
          </a:p>
        </p:txBody>
      </p:sp>
      <p:sp>
        <p:nvSpPr>
          <p:cNvPr id="6" name="Tijdelijke aanduiding voor dianummer 5"/>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303778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0FC7DA9C-26AA-A445-9F78-37E6A26EA02F}" type="datetime1">
              <a:rPr lang="nl-NL" smtClean="0"/>
              <a:t>11-10-18</a:t>
            </a:fld>
            <a:endParaRPr lang="nl-NL"/>
          </a:p>
        </p:txBody>
      </p:sp>
      <p:sp>
        <p:nvSpPr>
          <p:cNvPr id="5" name="Tijdelijke aanduiding voor voettekst 4"/>
          <p:cNvSpPr>
            <a:spLocks noGrp="1"/>
          </p:cNvSpPr>
          <p:nvPr>
            <p:ph type="ftr" sz="quarter" idx="11"/>
          </p:nvPr>
        </p:nvSpPr>
        <p:spPr/>
        <p:txBody>
          <a:bodyPr/>
          <a:lstStyle/>
          <a:p>
            <a:r>
              <a:rPr lang="nl-NL"/>
              <a:t>Werkplan 2019 Samenwerking Noord</a:t>
            </a:r>
          </a:p>
        </p:txBody>
      </p:sp>
      <p:sp>
        <p:nvSpPr>
          <p:cNvPr id="6" name="Tijdelijke aanduiding voor dianummer 5"/>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313818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6161F1E-AD56-FA49-BD11-C472D14BDB2D}" type="datetime1">
              <a:rPr lang="nl-NL" smtClean="0"/>
              <a:t>11-10-18</a:t>
            </a:fld>
            <a:endParaRPr lang="nl-NL"/>
          </a:p>
        </p:txBody>
      </p:sp>
      <p:sp>
        <p:nvSpPr>
          <p:cNvPr id="6" name="Tijdelijke aanduiding voor voettekst 5"/>
          <p:cNvSpPr>
            <a:spLocks noGrp="1"/>
          </p:cNvSpPr>
          <p:nvPr>
            <p:ph type="ftr" sz="quarter" idx="11"/>
          </p:nvPr>
        </p:nvSpPr>
        <p:spPr/>
        <p:txBody>
          <a:bodyPr/>
          <a:lstStyle/>
          <a:p>
            <a:r>
              <a:rPr lang="nl-NL"/>
              <a:t>Werkplan 2019 Samenwerking Noord</a:t>
            </a:r>
          </a:p>
        </p:txBody>
      </p:sp>
      <p:sp>
        <p:nvSpPr>
          <p:cNvPr id="7" name="Tijdelijke aanduiding voor dianummer 6"/>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3291986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57DF4B1-4B2C-AA4D-A9EF-CEB6BA8F6F2F}" type="datetime1">
              <a:rPr lang="nl-NL" smtClean="0"/>
              <a:t>11-10-18</a:t>
            </a:fld>
            <a:endParaRPr lang="nl-NL"/>
          </a:p>
        </p:txBody>
      </p:sp>
      <p:sp>
        <p:nvSpPr>
          <p:cNvPr id="8" name="Tijdelijke aanduiding voor voettekst 7"/>
          <p:cNvSpPr>
            <a:spLocks noGrp="1"/>
          </p:cNvSpPr>
          <p:nvPr>
            <p:ph type="ftr" sz="quarter" idx="11"/>
          </p:nvPr>
        </p:nvSpPr>
        <p:spPr/>
        <p:txBody>
          <a:bodyPr/>
          <a:lstStyle/>
          <a:p>
            <a:r>
              <a:rPr lang="nl-NL"/>
              <a:t>Werkplan 2019 Samenwerking Noord</a:t>
            </a:r>
          </a:p>
        </p:txBody>
      </p:sp>
      <p:sp>
        <p:nvSpPr>
          <p:cNvPr id="9" name="Tijdelijke aanduiding voor dianummer 8"/>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45625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828B711A-EFF5-D148-9433-CAD9639A9A92}" type="datetime1">
              <a:rPr lang="nl-NL" smtClean="0"/>
              <a:t>11-10-18</a:t>
            </a:fld>
            <a:endParaRPr lang="nl-NL"/>
          </a:p>
        </p:txBody>
      </p:sp>
      <p:sp>
        <p:nvSpPr>
          <p:cNvPr id="4" name="Tijdelijke aanduiding voor voettekst 3"/>
          <p:cNvSpPr>
            <a:spLocks noGrp="1"/>
          </p:cNvSpPr>
          <p:nvPr>
            <p:ph type="ftr" sz="quarter" idx="11"/>
          </p:nvPr>
        </p:nvSpPr>
        <p:spPr/>
        <p:txBody>
          <a:bodyPr/>
          <a:lstStyle/>
          <a:p>
            <a:r>
              <a:rPr lang="nl-NL"/>
              <a:t>Werkplan 2019 Samenwerking Noord</a:t>
            </a:r>
          </a:p>
        </p:txBody>
      </p:sp>
      <p:sp>
        <p:nvSpPr>
          <p:cNvPr id="5" name="Tijdelijke aanduiding voor dianummer 4"/>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63658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5F3DAA8-50C9-2846-AFFD-F130061C0D3D}" type="datetime1">
              <a:rPr lang="nl-NL" smtClean="0"/>
              <a:t>11-10-18</a:t>
            </a:fld>
            <a:endParaRPr lang="nl-NL"/>
          </a:p>
        </p:txBody>
      </p:sp>
      <p:sp>
        <p:nvSpPr>
          <p:cNvPr id="3" name="Tijdelijke aanduiding voor voettekst 2"/>
          <p:cNvSpPr>
            <a:spLocks noGrp="1"/>
          </p:cNvSpPr>
          <p:nvPr>
            <p:ph type="ftr" sz="quarter" idx="11"/>
          </p:nvPr>
        </p:nvSpPr>
        <p:spPr/>
        <p:txBody>
          <a:bodyPr/>
          <a:lstStyle/>
          <a:p>
            <a:r>
              <a:rPr lang="nl-NL"/>
              <a:t>Werkplan 2019 Samenwerking Noord</a:t>
            </a:r>
          </a:p>
        </p:txBody>
      </p:sp>
      <p:sp>
        <p:nvSpPr>
          <p:cNvPr id="4" name="Tijdelijke aanduiding voor dianummer 3"/>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255274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71D876D-621D-3A49-9BE4-2F00DF6AF1C8}" type="datetime1">
              <a:rPr lang="nl-NL" smtClean="0"/>
              <a:t>11-10-18</a:t>
            </a:fld>
            <a:endParaRPr lang="nl-NL"/>
          </a:p>
        </p:txBody>
      </p:sp>
      <p:sp>
        <p:nvSpPr>
          <p:cNvPr id="6" name="Tijdelijke aanduiding voor voettekst 5"/>
          <p:cNvSpPr>
            <a:spLocks noGrp="1"/>
          </p:cNvSpPr>
          <p:nvPr>
            <p:ph type="ftr" sz="quarter" idx="11"/>
          </p:nvPr>
        </p:nvSpPr>
        <p:spPr/>
        <p:txBody>
          <a:bodyPr/>
          <a:lstStyle/>
          <a:p>
            <a:r>
              <a:rPr lang="nl-NL"/>
              <a:t>Werkplan 2019 Samenwerking Noord</a:t>
            </a:r>
          </a:p>
        </p:txBody>
      </p:sp>
      <p:sp>
        <p:nvSpPr>
          <p:cNvPr id="7" name="Tijdelijke aanduiding voor dianummer 6"/>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3429767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E6B00B2-4569-5543-A5E0-00D80807D1BB}" type="datetime1">
              <a:rPr lang="nl-NL" smtClean="0"/>
              <a:t>11-10-18</a:t>
            </a:fld>
            <a:endParaRPr lang="nl-NL"/>
          </a:p>
        </p:txBody>
      </p:sp>
      <p:sp>
        <p:nvSpPr>
          <p:cNvPr id="6" name="Tijdelijke aanduiding voor voettekst 5"/>
          <p:cNvSpPr>
            <a:spLocks noGrp="1"/>
          </p:cNvSpPr>
          <p:nvPr>
            <p:ph type="ftr" sz="quarter" idx="11"/>
          </p:nvPr>
        </p:nvSpPr>
        <p:spPr/>
        <p:txBody>
          <a:bodyPr/>
          <a:lstStyle/>
          <a:p>
            <a:r>
              <a:rPr lang="nl-NL"/>
              <a:t>Werkplan 2019 Samenwerking Noord</a:t>
            </a:r>
          </a:p>
        </p:txBody>
      </p:sp>
      <p:sp>
        <p:nvSpPr>
          <p:cNvPr id="7" name="Tijdelijke aanduiding voor dianummer 6"/>
          <p:cNvSpPr>
            <a:spLocks noGrp="1"/>
          </p:cNvSpPr>
          <p:nvPr>
            <p:ph type="sldNum" sz="quarter" idx="12"/>
          </p:nvPr>
        </p:nvSpPr>
        <p:spPr/>
        <p:txBody>
          <a:bodyPr/>
          <a:lstStyle/>
          <a:p>
            <a:fld id="{76E3118E-961F-4D87-BE12-C2E5ECE613FA}" type="slidenum">
              <a:rPr lang="nl-NL" smtClean="0"/>
              <a:t>‹nr.›</a:t>
            </a:fld>
            <a:endParaRPr lang="nl-NL"/>
          </a:p>
        </p:txBody>
      </p:sp>
    </p:spTree>
    <p:extLst>
      <p:ext uri="{BB962C8B-B14F-4D97-AF65-F5344CB8AC3E}">
        <p14:creationId xmlns:p14="http://schemas.microsoft.com/office/powerpoint/2010/main" val="11052339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6AEEC-250D-E548-8EBE-8EF0AB08245B}" type="datetime1">
              <a:rPr lang="nl-NL" smtClean="0"/>
              <a:t>11-10-18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Werkplan 2019 Samenwerking Noord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3118E-961F-4D87-BE12-C2E5ECE613FA}" type="slidenum">
              <a:rPr lang="nl-NL" smtClean="0"/>
              <a:t>‹nr.›</a:t>
            </a:fld>
            <a:endParaRPr lang="nl-NL"/>
          </a:p>
        </p:txBody>
      </p:sp>
    </p:spTree>
    <p:extLst>
      <p:ext uri="{BB962C8B-B14F-4D97-AF65-F5344CB8AC3E}">
        <p14:creationId xmlns:p14="http://schemas.microsoft.com/office/powerpoint/2010/main" val="3087248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p:cNvSpPr/>
          <p:nvPr/>
        </p:nvSpPr>
        <p:spPr>
          <a:xfrm>
            <a:off x="0" y="0"/>
            <a:ext cx="9144000" cy="58052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104753"/>
            <a:ext cx="2002557" cy="420591"/>
          </a:xfrm>
          <a:prstGeom prst="rect">
            <a:avLst/>
          </a:prstGeom>
        </p:spPr>
      </p:pic>
      <p:sp>
        <p:nvSpPr>
          <p:cNvPr id="6" name="Tekstvak 5"/>
          <p:cNvSpPr txBox="1"/>
          <p:nvPr/>
        </p:nvSpPr>
        <p:spPr>
          <a:xfrm>
            <a:off x="395536" y="6165304"/>
            <a:ext cx="2888419" cy="369332"/>
          </a:xfrm>
          <a:prstGeom prst="rect">
            <a:avLst/>
          </a:prstGeom>
          <a:noFill/>
        </p:spPr>
        <p:txBody>
          <a:bodyPr wrap="none" rtlCol="0">
            <a:spAutoFit/>
          </a:bodyPr>
          <a:lstStyle/>
          <a:p>
            <a:r>
              <a:rPr lang="nl-NL" dirty="0"/>
              <a:t>www.samenwerkingnoord.nl</a:t>
            </a:r>
          </a:p>
        </p:txBody>
      </p:sp>
      <p:graphicFrame>
        <p:nvGraphicFramePr>
          <p:cNvPr id="8" name="Tabel 7"/>
          <p:cNvGraphicFramePr>
            <a:graphicFrameLocks noGrp="1"/>
          </p:cNvGraphicFramePr>
          <p:nvPr>
            <p:extLst>
              <p:ext uri="{D42A27DB-BD31-4B8C-83A1-F6EECF244321}">
                <p14:modId xmlns:p14="http://schemas.microsoft.com/office/powerpoint/2010/main" val="1509092341"/>
              </p:ext>
            </p:extLst>
          </p:nvPr>
        </p:nvGraphicFramePr>
        <p:xfrm>
          <a:off x="471945" y="332656"/>
          <a:ext cx="8406869" cy="3627120"/>
        </p:xfrm>
        <a:graphic>
          <a:graphicData uri="http://schemas.openxmlformats.org/drawingml/2006/table">
            <a:tbl>
              <a:tblPr/>
              <a:tblGrid>
                <a:gridCol w="6188287">
                  <a:extLst>
                    <a:ext uri="{9D8B030D-6E8A-4147-A177-3AD203B41FA5}">
                      <a16:colId xmlns:a16="http://schemas.microsoft.com/office/drawing/2014/main" xmlns="" val="20000"/>
                    </a:ext>
                  </a:extLst>
                </a:gridCol>
                <a:gridCol w="2218582">
                  <a:extLst>
                    <a:ext uri="{9D8B030D-6E8A-4147-A177-3AD203B41FA5}">
                      <a16:colId xmlns:a16="http://schemas.microsoft.com/office/drawing/2014/main" xmlns="" val="20001"/>
                    </a:ext>
                  </a:extLst>
                </a:gridCol>
              </a:tblGrid>
              <a:tr h="572654">
                <a:tc>
                  <a:txBody>
                    <a:bodyPr/>
                    <a:lstStyle/>
                    <a:p>
                      <a:r>
                        <a:rPr lang="nl-NL" sz="2000" b="1" baseline="0" dirty="0">
                          <a:solidFill>
                            <a:schemeClr val="accent6">
                              <a:lumMod val="75000"/>
                            </a:schemeClr>
                          </a:solidFill>
                        </a:rPr>
                        <a:t>Visie Samenwerking Noord:</a:t>
                      </a:r>
                    </a:p>
                    <a:p>
                      <a:endParaRPr lang="nl-NL" sz="2000" b="1" baseline="0" dirty="0">
                        <a:solidFill>
                          <a:schemeClr val="accent6">
                            <a:lumMod val="75000"/>
                          </a:schemeClr>
                        </a:solidFill>
                      </a:endParaRPr>
                    </a:p>
                    <a:p>
                      <a:r>
                        <a:rPr lang="nl-NL" sz="2000" b="1" baseline="0" dirty="0">
                          <a:solidFill>
                            <a:schemeClr val="accent6">
                              <a:lumMod val="75000"/>
                            </a:schemeClr>
                          </a:solidFill>
                        </a:rPr>
                        <a:t>Samenwerking Noord bundelt IT kennis en capaciteit om de economie in Noord-Nederland te ontwikkelen en versterken door Samen te Doen.</a:t>
                      </a:r>
                    </a:p>
                    <a:p>
                      <a:endParaRPr lang="nl-NL" sz="2000" b="1" baseline="0" dirty="0">
                        <a:solidFill>
                          <a:schemeClr val="accent6">
                            <a:lumMod val="75000"/>
                          </a:schemeClr>
                        </a:solidFill>
                      </a:endParaRPr>
                    </a:p>
                    <a:p>
                      <a:endParaRPr lang="nl-NL" sz="2000" b="1" baseline="0" dirty="0">
                        <a:solidFill>
                          <a:schemeClr val="accent6">
                            <a:lumMod val="75000"/>
                          </a:schemeClr>
                        </a:solidFill>
                      </a:endParaRPr>
                    </a:p>
                    <a:p>
                      <a:endParaRPr lang="nl-NL" sz="2000" b="1" baseline="0" dirty="0">
                        <a:solidFill>
                          <a:schemeClr val="accent6">
                            <a:lumMod val="75000"/>
                          </a:schemeClr>
                        </a:solidFill>
                      </a:endParaRPr>
                    </a:p>
                    <a:p>
                      <a:endParaRPr lang="nl-NL" sz="2000" b="1" baseline="0" dirty="0">
                        <a:solidFill>
                          <a:schemeClr val="accent6">
                            <a:lumMod val="75000"/>
                          </a:schemeClr>
                        </a:solidFill>
                      </a:endParaRPr>
                    </a:p>
                    <a:p>
                      <a:endParaRPr lang="nl-NL" sz="1800" baseline="0" dirty="0">
                        <a:solidFill>
                          <a:schemeClr val="accent6">
                            <a:lumMod val="75000"/>
                          </a:schemeClr>
                        </a:solidFill>
                      </a:endParaRPr>
                    </a:p>
                    <a:p>
                      <a:endParaRPr lang="nl-NL" sz="1700" baseline="0" dirty="0"/>
                    </a:p>
                    <a:p>
                      <a:endParaRPr lang="nl-NL" sz="1700" dirty="0">
                        <a:solidFill>
                          <a:schemeClr val="accent6">
                            <a:lumMod val="75000"/>
                          </a:schemeClr>
                        </a:solidFill>
                      </a:endParaRPr>
                    </a:p>
                  </a:txBody>
                  <a:tcPr>
                    <a:lnL w="12700" cmpd="sng">
                      <a:noFill/>
                      <a:prstDash val="solid"/>
                    </a:lnL>
                    <a:lnR w="12700" cap="flat" cmpd="sng" algn="ctr">
                      <a:no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nl-NL" baseline="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bl>
          </a:graphicData>
        </a:graphic>
      </p:graphicFrame>
      <p:graphicFrame>
        <p:nvGraphicFramePr>
          <p:cNvPr id="10" name="Tabel 9"/>
          <p:cNvGraphicFramePr>
            <a:graphicFrameLocks noGrp="1"/>
          </p:cNvGraphicFramePr>
          <p:nvPr>
            <p:extLst>
              <p:ext uri="{D42A27DB-BD31-4B8C-83A1-F6EECF244321}">
                <p14:modId xmlns:p14="http://schemas.microsoft.com/office/powerpoint/2010/main" val="622519064"/>
              </p:ext>
            </p:extLst>
          </p:nvPr>
        </p:nvGraphicFramePr>
        <p:xfrm>
          <a:off x="467544" y="764704"/>
          <a:ext cx="7992888" cy="9628214"/>
        </p:xfrm>
        <a:graphic>
          <a:graphicData uri="http://schemas.openxmlformats.org/drawingml/2006/table">
            <a:tbl>
              <a:tblPr/>
              <a:tblGrid>
                <a:gridCol w="7992888">
                  <a:extLst>
                    <a:ext uri="{9D8B030D-6E8A-4147-A177-3AD203B41FA5}">
                      <a16:colId xmlns:a16="http://schemas.microsoft.com/office/drawing/2014/main" xmlns="" val="20000"/>
                    </a:ext>
                  </a:extLst>
                </a:gridCol>
              </a:tblGrid>
              <a:tr h="288032">
                <a:tc>
                  <a:txBody>
                    <a:bodyPr/>
                    <a:lstStyle/>
                    <a:p>
                      <a:endParaRPr lang="nl-NL" sz="2000" baseline="0" dirty="0">
                        <a:solidFill>
                          <a:schemeClr val="tx1"/>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615987">
                <a:tc>
                  <a:txBody>
                    <a:bodyPr/>
                    <a:lstStyle/>
                    <a:p>
                      <a:pPr marL="0" indent="0">
                        <a:buFont typeface="Arial" panose="020B0604020202020204" pitchFamily="34" charset="0"/>
                        <a:buNone/>
                      </a:pPr>
                      <a:endParaRPr lang="nl-NL" sz="2000" baseline="0" dirty="0">
                        <a:solidFill>
                          <a:schemeClr val="accent1">
                            <a:lumMod val="75000"/>
                          </a:schemeClr>
                        </a:solidFill>
                      </a:endParaRPr>
                    </a:p>
                    <a:p>
                      <a:pPr marL="0" indent="0">
                        <a:buFont typeface="Arial" panose="020B0604020202020204" pitchFamily="34" charset="0"/>
                        <a:buNone/>
                      </a:pPr>
                      <a:endParaRPr lang="nl-NL" sz="2000" baseline="0" dirty="0">
                        <a:solidFill>
                          <a:schemeClr val="accent1">
                            <a:lumMod val="75000"/>
                          </a:schemeClr>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615987">
                <a:tc>
                  <a:txBody>
                    <a:bodyPr/>
                    <a:lstStyle/>
                    <a:p>
                      <a:pPr marL="0" indent="0">
                        <a:buFont typeface="Arial" panose="020B0604020202020204" pitchFamily="34" charset="0"/>
                        <a:buNone/>
                      </a:pPr>
                      <a:endParaRPr lang="nl-NL" sz="2000" baseline="0" dirty="0">
                        <a:solidFill>
                          <a:schemeClr val="accent1">
                            <a:lumMod val="75000"/>
                          </a:schemeClr>
                        </a:solidFill>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
        <p:nvSpPr>
          <p:cNvPr id="2" name="Footer Placeholder 1"/>
          <p:cNvSpPr>
            <a:spLocks noGrp="1"/>
          </p:cNvSpPr>
          <p:nvPr>
            <p:ph type="ftr" sz="quarter" idx="11"/>
          </p:nvPr>
        </p:nvSpPr>
        <p:spPr/>
        <p:txBody>
          <a:bodyPr/>
          <a:lstStyle/>
          <a:p>
            <a:r>
              <a:rPr lang="nl-NL"/>
              <a:t>Werkplan 2019 Samenwerking Noord</a:t>
            </a:r>
            <a:endParaRPr lang="nl-NL" dirty="0"/>
          </a:p>
        </p:txBody>
      </p:sp>
      <p:sp>
        <p:nvSpPr>
          <p:cNvPr id="3" name="Slide Number Placeholder 2"/>
          <p:cNvSpPr>
            <a:spLocks noGrp="1"/>
          </p:cNvSpPr>
          <p:nvPr>
            <p:ph type="sldNum" sz="quarter" idx="12"/>
          </p:nvPr>
        </p:nvSpPr>
        <p:spPr/>
        <p:txBody>
          <a:bodyPr/>
          <a:lstStyle/>
          <a:p>
            <a:fld id="{76E3118E-961F-4D87-BE12-C2E5ECE613FA}" type="slidenum">
              <a:rPr lang="nl-NL" smtClean="0"/>
              <a:t>1</a:t>
            </a:fld>
            <a:endParaRPr lang="nl-NL"/>
          </a:p>
        </p:txBody>
      </p:sp>
    </p:spTree>
    <p:extLst>
      <p:ext uri="{BB962C8B-B14F-4D97-AF65-F5344CB8AC3E}">
        <p14:creationId xmlns:p14="http://schemas.microsoft.com/office/powerpoint/2010/main" val="393962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sp>
        <p:nvSpPr>
          <p:cNvPr id="6" name="Tijdelijke aanduiding voor dianummer 5"/>
          <p:cNvSpPr>
            <a:spLocks noGrp="1"/>
          </p:cNvSpPr>
          <p:nvPr>
            <p:ph type="sldNum" sz="quarter" idx="12"/>
          </p:nvPr>
        </p:nvSpPr>
        <p:spPr/>
        <p:txBody>
          <a:bodyPr/>
          <a:lstStyle/>
          <a:p>
            <a:fld id="{57B35B61-2FCC-4D0C-B576-D92D10B4281D}" type="slidenum">
              <a:rPr lang="nl-NL" smtClean="0"/>
              <a:pPr/>
              <a:t>10</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
        <p:nvSpPr>
          <p:cNvPr id="7" name="Tekstvak 6">
            <a:extLst>
              <a:ext uri="{FF2B5EF4-FFF2-40B4-BE49-F238E27FC236}">
                <a16:creationId xmlns:a16="http://schemas.microsoft.com/office/drawing/2014/main" xmlns="" id="{2CB25E2A-831D-4962-AE69-B3CBAADC342B}"/>
              </a:ext>
            </a:extLst>
          </p:cNvPr>
          <p:cNvSpPr txBox="1"/>
          <p:nvPr/>
        </p:nvSpPr>
        <p:spPr>
          <a:xfrm>
            <a:off x="251520" y="1256566"/>
            <a:ext cx="8712968" cy="4247317"/>
          </a:xfrm>
          <a:prstGeom prst="rect">
            <a:avLst/>
          </a:prstGeom>
          <a:noFill/>
        </p:spPr>
        <p:txBody>
          <a:bodyPr wrap="square" rtlCol="0">
            <a:spAutoFit/>
          </a:bodyPr>
          <a:lstStyle/>
          <a:p>
            <a:r>
              <a:rPr lang="nl-NL" b="1" dirty="0"/>
              <a:t>Verzameling categorie 2 en 3 initiatieven</a:t>
            </a:r>
          </a:p>
          <a:p>
            <a:endParaRPr lang="nl-NL" b="1" dirty="0"/>
          </a:p>
          <a:p>
            <a:r>
              <a:rPr lang="nl-NL" b="1" dirty="0"/>
              <a:t>2</a:t>
            </a:r>
            <a:endParaRPr lang="nl-NL" dirty="0"/>
          </a:p>
          <a:p>
            <a:pPr marL="285750" indent="-285750">
              <a:buFont typeface="Arial" panose="020B0604020202020204" pitchFamily="34" charset="0"/>
              <a:buChar char="•"/>
            </a:pPr>
            <a:r>
              <a:rPr lang="nl-NL" dirty="0"/>
              <a:t>Monitoren speelveld HR/IT, contact met spelers en partners. Bv. op gebied van </a:t>
            </a:r>
            <a:r>
              <a:rPr lang="nl-NL" dirty="0" err="1"/>
              <a:t>traineeships</a:t>
            </a:r>
            <a:endParaRPr lang="nl-NL" dirty="0"/>
          </a:p>
          <a:p>
            <a:endParaRPr lang="nl-NL" dirty="0"/>
          </a:p>
          <a:p>
            <a:r>
              <a:rPr lang="nl-NL" b="1" dirty="0"/>
              <a:t>3</a:t>
            </a:r>
          </a:p>
          <a:p>
            <a:pPr marL="285750" indent="-285750">
              <a:buFont typeface="Arial" panose="020B0604020202020204" pitchFamily="34" charset="0"/>
              <a:buChar char="•"/>
            </a:pPr>
            <a:r>
              <a:rPr lang="nl-NL" dirty="0"/>
              <a:t>IT stimuleren op de basisschool, bv </a:t>
            </a:r>
            <a:r>
              <a:rPr lang="nl-NL" dirty="0" err="1"/>
              <a:t>ITurnIT</a:t>
            </a:r>
            <a:r>
              <a:rPr lang="nl-NL" dirty="0"/>
              <a:t>, </a:t>
            </a:r>
            <a:r>
              <a:rPr lang="nl-NL" dirty="0" err="1"/>
              <a:t>codedojo’s</a:t>
            </a:r>
            <a:endParaRPr lang="nl-NL" dirty="0"/>
          </a:p>
          <a:p>
            <a:pPr marL="285750" indent="-285750">
              <a:buFont typeface="Arial" panose="020B0604020202020204" pitchFamily="34" charset="0"/>
              <a:buChar char="•"/>
            </a:pPr>
            <a:r>
              <a:rPr lang="nl-NL" dirty="0"/>
              <a:t>Stimuleren vrouwen in de IT, bv. Djangogirls</a:t>
            </a:r>
          </a:p>
          <a:p>
            <a:pPr marL="285750" indent="-285750">
              <a:buFont typeface="Arial" panose="020B0604020202020204" pitchFamily="34" charset="0"/>
              <a:buChar char="•"/>
            </a:pPr>
            <a:r>
              <a:rPr lang="nl-NL" dirty="0"/>
              <a:t>Groningen Digital City</a:t>
            </a:r>
          </a:p>
          <a:p>
            <a:pPr marL="285750" indent="-285750">
              <a:buFont typeface="Arial" panose="020B0604020202020204" pitchFamily="34" charset="0"/>
              <a:buChar char="•"/>
            </a:pPr>
            <a:r>
              <a:rPr lang="nl-NL" dirty="0"/>
              <a:t>Top Dutch</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374517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387424"/>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44624"/>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Kennis &amp; Innovatie</a:t>
            </a:r>
            <a:r>
              <a:rPr lang="nl-NL" sz="2000" dirty="0">
                <a:solidFill>
                  <a:schemeClr val="accent6">
                    <a:lumMod val="75000"/>
                  </a:schemeClr>
                </a:solidFill>
                <a:latin typeface="Arial" panose="020B0604020202020204" pitchFamily="34" charset="0"/>
                <a:cs typeface="Arial" panose="020B0604020202020204" pitchFamily="34" charset="0"/>
              </a:rPr>
              <a:t>						</a:t>
            </a:r>
          </a:p>
        </p:txBody>
      </p:sp>
      <p:graphicFrame>
        <p:nvGraphicFramePr>
          <p:cNvPr id="5" name="Tabel 4"/>
          <p:cNvGraphicFramePr>
            <a:graphicFrameLocks noGrp="1"/>
          </p:cNvGraphicFramePr>
          <p:nvPr>
            <p:extLst>
              <p:ext uri="{D42A27DB-BD31-4B8C-83A1-F6EECF244321}">
                <p14:modId xmlns:p14="http://schemas.microsoft.com/office/powerpoint/2010/main" val="361463829"/>
              </p:ext>
            </p:extLst>
          </p:nvPr>
        </p:nvGraphicFramePr>
        <p:xfrm>
          <a:off x="179511" y="548683"/>
          <a:ext cx="8784977" cy="4481275"/>
        </p:xfrm>
        <a:graphic>
          <a:graphicData uri="http://schemas.openxmlformats.org/drawingml/2006/table">
            <a:tbl>
              <a:tblPr firstRow="1" bandRow="1">
                <a:tableStyleId>{5C22544A-7EE6-4342-B048-85BDC9FD1C3A}</a:tableStyleId>
              </a:tblPr>
              <a:tblGrid>
                <a:gridCol w="1669366">
                  <a:extLst>
                    <a:ext uri="{9D8B030D-6E8A-4147-A177-3AD203B41FA5}">
                      <a16:colId xmlns:a16="http://schemas.microsoft.com/office/drawing/2014/main" xmlns="" val="20000"/>
                    </a:ext>
                  </a:extLst>
                </a:gridCol>
                <a:gridCol w="3587219">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tblGrid>
              <a:tr h="3540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Speerpunt</a:t>
                      </a:r>
                    </a:p>
                  </a:txBody>
                  <a:tcPr marL="108000" marR="180000" marT="72000">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Concreet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Neveneffect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Wie</a:t>
                      </a:r>
                    </a:p>
                  </a:txBody>
                  <a:tcPr>
                    <a:solidFill>
                      <a:schemeClr val="accent5">
                        <a:lumMod val="20000"/>
                        <a:lumOff val="80000"/>
                      </a:schemeClr>
                    </a:solidFill>
                  </a:tcPr>
                </a:tc>
                <a:extLst>
                  <a:ext uri="{0D108BD9-81ED-4DB2-BD59-A6C34878D82A}">
                    <a16:rowId xmlns:a16="http://schemas.microsoft.com/office/drawing/2014/main" xmlns="" val="10000"/>
                  </a:ext>
                </a:extLst>
              </a:tr>
              <a:tr h="1831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noProof="0" dirty="0">
                          <a:solidFill>
                            <a:schemeClr val="tx1"/>
                          </a:solidFill>
                        </a:rPr>
                        <a:t>1. Kennisdeling</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noProof="0" dirty="0">
                          <a:solidFill>
                            <a:schemeClr val="tx1"/>
                          </a:solidFill>
                        </a:rPr>
                        <a:t>8 x per jaar:</a:t>
                      </a:r>
                      <a:r>
                        <a:rPr lang="nl-NL" sz="1000" b="0" i="1" baseline="0" noProof="0" dirty="0">
                          <a:solidFill>
                            <a:schemeClr val="tx1"/>
                          </a:solidFill>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1" i="1" noProof="0" dirty="0">
                          <a:solidFill>
                            <a:schemeClr val="tx1"/>
                          </a:solidFill>
                        </a:rPr>
                        <a:t>2x </a:t>
                      </a:r>
                      <a:r>
                        <a:rPr lang="nl-NL" sz="1000" b="0" i="1" baseline="0" noProof="0" dirty="0">
                          <a:solidFill>
                            <a:schemeClr val="tx1"/>
                          </a:solidFill>
                        </a:rPr>
                        <a:t>symposium </a:t>
                      </a:r>
                      <a:r>
                        <a:rPr lang="nl-NL" sz="1000" b="0" i="1" noProof="0" dirty="0" err="1">
                          <a:solidFill>
                            <a:schemeClr val="tx1"/>
                          </a:solidFill>
                        </a:rPr>
                        <a:t>ism</a:t>
                      </a:r>
                      <a:r>
                        <a:rPr lang="nl-NL" sz="1000" b="0" i="1" noProof="0" dirty="0">
                          <a:solidFill>
                            <a:schemeClr val="tx1"/>
                          </a:solidFill>
                        </a:rPr>
                        <a:t> 1 of meerdere aangesloten partijen en/of strategische samenwerkingspartner waaronder 1 werkveldconferentie met de IT Academy</a:t>
                      </a:r>
                      <a:endParaRPr lang="nl-NL" sz="1000" b="0" i="1" baseline="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1" i="1" baseline="0" noProof="0" dirty="0">
                          <a:solidFill>
                            <a:schemeClr val="tx1"/>
                          </a:solidFill>
                        </a:rPr>
                        <a:t>6 x </a:t>
                      </a:r>
                      <a:r>
                        <a:rPr lang="nl-NL" sz="1000" b="0" i="1" baseline="0" noProof="0" dirty="0">
                          <a:solidFill>
                            <a:schemeClr val="tx1"/>
                          </a:solidFill>
                        </a:rPr>
                        <a:t>per jaar: best </a:t>
                      </a:r>
                      <a:r>
                        <a:rPr lang="nl-NL" sz="1000" b="0" i="1" baseline="0" noProof="0" dirty="0" err="1">
                          <a:solidFill>
                            <a:schemeClr val="tx1"/>
                          </a:solidFill>
                        </a:rPr>
                        <a:t>practices</a:t>
                      </a:r>
                      <a:r>
                        <a:rPr lang="nl-NL" sz="1000" b="0" i="1" baseline="0" noProof="0" dirty="0">
                          <a:solidFill>
                            <a:schemeClr val="tx1"/>
                          </a:solidFill>
                        </a:rPr>
                        <a:t>/thema  events/maatwerkworkshops organiseren </a:t>
                      </a:r>
                      <a:r>
                        <a:rPr lang="nl-NL" sz="1000" b="0" i="1" noProof="0" dirty="0">
                          <a:solidFill>
                            <a:schemeClr val="tx1"/>
                          </a:solidFill>
                        </a:rPr>
                        <a:t>door 1 of meerdere aangesloten partijen en/of samenwerkingspartner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t>Per kennisbijeenkomst minimaal 1 spreker uit het Noorden</a:t>
                      </a:r>
                      <a:endParaRPr lang="nl-NL" sz="1000" b="0" i="1" baseline="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t>Via de SN website worden </a:t>
                      </a:r>
                      <a:r>
                        <a:rPr lang="nl-NL" sz="1000" b="0" i="1" baseline="0" noProof="0" dirty="0" err="1"/>
                        <a:t>pitches</a:t>
                      </a:r>
                      <a:r>
                        <a:rPr lang="nl-NL" sz="1000" b="0" i="1" baseline="0" noProof="0" dirty="0"/>
                        <a:t> gefaciliteerd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t>Iedere organisatie </a:t>
                      </a:r>
                      <a:r>
                        <a:rPr lang="nl-NL" sz="1000" b="0" i="1" baseline="0" noProof="0" dirty="0" err="1"/>
                        <a:t>pitcht</a:t>
                      </a:r>
                      <a:r>
                        <a:rPr lang="nl-NL" sz="1000" b="0" i="1" baseline="0" noProof="0" dirty="0"/>
                        <a:t> minimaal 3 thema’s waarop ze bevraagd kunnen worden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Actuele vraagstukken; vertaling van</a:t>
                      </a:r>
                      <a:r>
                        <a:rPr lang="nl-NL" sz="1000" b="0" baseline="0" noProof="0" dirty="0"/>
                        <a:t> strategie naar ICT behoefte</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nl-NL" sz="1000" b="0" noProof="0" dirty="0"/>
                        <a:t>Eventmanager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ITANN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Private sector</a:t>
                      </a:r>
                    </a:p>
                  </a:txBody>
                  <a:tcPr>
                    <a:solidFill>
                      <a:schemeClr val="bg1">
                        <a:lumMod val="95000"/>
                      </a:schemeClr>
                    </a:solidFill>
                  </a:tcPr>
                </a:tc>
                <a:extLst>
                  <a:ext uri="{0D108BD9-81ED-4DB2-BD59-A6C34878D82A}">
                    <a16:rowId xmlns:a16="http://schemas.microsoft.com/office/drawing/2014/main" xmlns="" val="10001"/>
                  </a:ext>
                </a:extLst>
              </a:tr>
              <a:tr h="1248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noProof="0" dirty="0"/>
                        <a:t>2. Samenwerking binnen</a:t>
                      </a:r>
                      <a:r>
                        <a:rPr lang="nl-NL" sz="1000" b="0" baseline="0" noProof="0" dirty="0"/>
                        <a:t> sectoren</a:t>
                      </a:r>
                      <a:endParaRPr lang="nl-NL" sz="1000" b="0" noProof="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i="0" noProof="0" dirty="0">
                          <a:solidFill>
                            <a:schemeClr val="tx1"/>
                          </a:solidFill>
                        </a:rPr>
                        <a:t>Op initiatief van en onder leiding van </a:t>
                      </a:r>
                      <a:r>
                        <a:rPr lang="nl-NL" sz="1000" b="0" i="0" noProof="0" dirty="0" err="1">
                          <a:solidFill>
                            <a:schemeClr val="tx1"/>
                          </a:solidFill>
                        </a:rPr>
                        <a:t>stuurgroeplid</a:t>
                      </a:r>
                      <a:r>
                        <a:rPr lang="nl-NL" sz="1000" b="0" i="0" noProof="0" dirty="0">
                          <a:solidFill>
                            <a:schemeClr val="tx1"/>
                          </a:solidFill>
                        </a:rPr>
                        <a:t> en</a:t>
                      </a:r>
                      <a:r>
                        <a:rPr lang="nl-NL" sz="1000" b="0" i="0" baseline="0" noProof="0" dirty="0">
                          <a:solidFill>
                            <a:schemeClr val="tx1"/>
                          </a:solidFill>
                        </a:rPr>
                        <a:t> relatie-/innovatiemanager komt sector structureel bij elkaar (4x p/</a:t>
                      </a:r>
                      <a:r>
                        <a:rPr lang="nl-NL" sz="1000" b="0" i="0" baseline="0" noProof="0" dirty="0" err="1">
                          <a:solidFill>
                            <a:schemeClr val="tx1"/>
                          </a:solidFill>
                        </a:rPr>
                        <a:t>jr</a:t>
                      </a:r>
                      <a:r>
                        <a:rPr lang="nl-NL" sz="1000" b="0" i="0" baseline="0" noProof="0" dirty="0">
                          <a:solidFill>
                            <a:schemeClr val="tx1"/>
                          </a:solidFill>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foto per sector met een jaarlijkse update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2 x per jaar updates van actuele thema’s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Delen van projectenportfolio en leerervaringen van projecten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0" i="1" baseline="0" noProof="0" dirty="0">
                          <a:solidFill>
                            <a:schemeClr val="tx1"/>
                          </a:solidFill>
                        </a:rPr>
                        <a:t>Resulteert in inzicht in kennisbehoefte en concrete mogelijkheden tot samenwerken</a:t>
                      </a:r>
                      <a:endParaRPr lang="nl-NL" sz="1000" b="0" i="0" noProof="0" dirty="0">
                        <a:solidFill>
                          <a:schemeClr val="tx2"/>
                        </a:solidFill>
                        <a:latin typeface="+mn-lt"/>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Actuele kennisontwikkeling voor organisatie en medewerkers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Ontmoetingen; elkaar weten te vinden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baseline="0" noProof="0" dirty="0"/>
                        <a:t>Kostenbesparing</a:t>
                      </a:r>
                      <a:endParaRPr lang="nl-NL" sz="1000" b="0" noProof="0" dirty="0"/>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err="1"/>
                        <a:t>Stuurgroeplid</a:t>
                      </a:r>
                      <a:endParaRPr lang="nl-NL" sz="1000" b="0" noProof="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Sectoren</a:t>
                      </a:r>
                    </a:p>
                  </a:txBody>
                  <a:tcPr>
                    <a:solidFill>
                      <a:schemeClr val="bg1">
                        <a:lumMod val="95000"/>
                      </a:schemeClr>
                    </a:solidFill>
                  </a:tcPr>
                </a:tc>
                <a:extLst>
                  <a:ext uri="{0D108BD9-81ED-4DB2-BD59-A6C34878D82A}">
                    <a16:rowId xmlns:a16="http://schemas.microsoft.com/office/drawing/2014/main" xmlns="" val="10002"/>
                  </a:ext>
                </a:extLst>
              </a:tr>
              <a:tr h="958565">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nl-NL" sz="1000" b="0" noProof="0" dirty="0">
                          <a:solidFill>
                            <a:schemeClr val="tx1"/>
                          </a:solidFill>
                        </a:rPr>
                        <a:t>3. </a:t>
                      </a:r>
                      <a:r>
                        <a:rPr lang="nl-NL" sz="1000" baseline="0" dirty="0">
                          <a:solidFill>
                            <a:schemeClr val="tx2"/>
                          </a:solidFill>
                        </a:rPr>
                        <a:t>Het (versneld) </a:t>
                      </a:r>
                      <a:r>
                        <a:rPr lang="nl-NL" sz="1000" baseline="0" dirty="0" err="1">
                          <a:solidFill>
                            <a:schemeClr val="tx2"/>
                          </a:solidFill>
                        </a:rPr>
                        <a:t>initi</a:t>
                      </a:r>
                      <a:r>
                        <a:rPr lang="en-US" sz="1000" kern="1200" dirty="0">
                          <a:solidFill>
                            <a:schemeClr val="tx2"/>
                          </a:solidFill>
                          <a:effectLst/>
                          <a:latin typeface="+mn-lt"/>
                          <a:ea typeface="+mn-ea"/>
                          <a:cs typeface="+mn-cs"/>
                        </a:rPr>
                        <a:t>ë</a:t>
                      </a:r>
                      <a:r>
                        <a:rPr lang="nl-NL" sz="1000" baseline="0" dirty="0">
                          <a:solidFill>
                            <a:schemeClr val="tx2"/>
                          </a:solidFill>
                        </a:rPr>
                        <a:t>ren van zelforganiserende kennisnetwerken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0" i="0" noProof="0" dirty="0">
                          <a:solidFill>
                            <a:schemeClr val="tx1"/>
                          </a:solidFill>
                          <a:latin typeface="+mn-lt"/>
                        </a:rPr>
                        <a:t>Op basis van actuele thema’s en behoefte worden (tijdelijke) kennisnetwerken geformeerd: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Per netwerk een trekker en periodieke bijeenkomsten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Opstartfase max. 2 maanden</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Actuele</a:t>
                      </a:r>
                      <a:r>
                        <a:rPr lang="nl-NL" sz="1000" b="0" baseline="0" noProof="0" dirty="0">
                          <a:solidFill>
                            <a:schemeClr val="tx1"/>
                          </a:solidFill>
                        </a:rPr>
                        <a:t> kennisontwikkeling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baseline="0" noProof="0" dirty="0">
                          <a:solidFill>
                            <a:schemeClr val="tx1"/>
                          </a:solidFill>
                        </a:rPr>
                        <a:t>Ontmoetingen; elkaar weten te vinden</a:t>
                      </a:r>
                      <a:endParaRPr lang="nl-NL" sz="1000" b="0"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t>Relatie-/innovatiemanager</a:t>
                      </a: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jdelijke aanduiding voor dianummer 5"/>
          <p:cNvSpPr>
            <a:spLocks noGrp="1"/>
          </p:cNvSpPr>
          <p:nvPr>
            <p:ph type="sldNum" sz="quarter" idx="12"/>
          </p:nvPr>
        </p:nvSpPr>
        <p:spPr>
          <a:xfrm>
            <a:off x="6553200" y="5852294"/>
            <a:ext cx="2133600" cy="365125"/>
          </a:xfrm>
        </p:spPr>
        <p:txBody>
          <a:bodyPr/>
          <a:lstStyle/>
          <a:p>
            <a:fld id="{57B35B61-2FCC-4D0C-B576-D92D10B4281D}" type="slidenum">
              <a:rPr lang="nl-NL" smtClean="0"/>
              <a:pPr/>
              <a:t>11</a:t>
            </a:fld>
            <a:endParaRPr lang="nl-NL"/>
          </a:p>
        </p:txBody>
      </p:sp>
      <p:sp>
        <p:nvSpPr>
          <p:cNvPr id="4" name="Footer Placeholder 3"/>
          <p:cNvSpPr>
            <a:spLocks noGrp="1"/>
          </p:cNvSpPr>
          <p:nvPr>
            <p:ph type="ftr" sz="quarter" idx="11"/>
          </p:nvPr>
        </p:nvSpPr>
        <p:spPr>
          <a:xfrm>
            <a:off x="3124200" y="6447879"/>
            <a:ext cx="2895600" cy="365125"/>
          </a:xfrm>
        </p:spPr>
        <p:txBody>
          <a:bodyPr/>
          <a:lstStyle/>
          <a:p>
            <a:r>
              <a:rPr lang="nl-NL"/>
              <a:t>Werkplan 2019 Samenwerking Noord</a:t>
            </a:r>
            <a:endParaRPr lang="nl-NL" dirty="0"/>
          </a:p>
        </p:txBody>
      </p:sp>
    </p:spTree>
    <p:extLst>
      <p:ext uri="{BB962C8B-B14F-4D97-AF65-F5344CB8AC3E}">
        <p14:creationId xmlns:p14="http://schemas.microsoft.com/office/powerpoint/2010/main" val="171299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sp>
        <p:nvSpPr>
          <p:cNvPr id="6" name="Tijdelijke aanduiding voor dianummer 5"/>
          <p:cNvSpPr>
            <a:spLocks noGrp="1"/>
          </p:cNvSpPr>
          <p:nvPr>
            <p:ph type="sldNum" sz="quarter" idx="12"/>
          </p:nvPr>
        </p:nvSpPr>
        <p:spPr/>
        <p:txBody>
          <a:bodyPr/>
          <a:lstStyle/>
          <a:p>
            <a:fld id="{57B35B61-2FCC-4D0C-B576-D92D10B4281D}" type="slidenum">
              <a:rPr lang="nl-NL" smtClean="0"/>
              <a:pPr/>
              <a:t>2</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
        <p:nvSpPr>
          <p:cNvPr id="7" name="Tekstvak 6">
            <a:extLst>
              <a:ext uri="{FF2B5EF4-FFF2-40B4-BE49-F238E27FC236}">
                <a16:creationId xmlns:a16="http://schemas.microsoft.com/office/drawing/2014/main" xmlns="" id="{2CB25E2A-831D-4962-AE69-B3CBAADC342B}"/>
              </a:ext>
            </a:extLst>
          </p:cNvPr>
          <p:cNvSpPr txBox="1"/>
          <p:nvPr/>
        </p:nvSpPr>
        <p:spPr>
          <a:xfrm>
            <a:off x="251520" y="1256566"/>
            <a:ext cx="8712968" cy="5632311"/>
          </a:xfrm>
          <a:prstGeom prst="rect">
            <a:avLst/>
          </a:prstGeom>
          <a:noFill/>
        </p:spPr>
        <p:txBody>
          <a:bodyPr wrap="square" rtlCol="0">
            <a:spAutoFit/>
          </a:bodyPr>
          <a:lstStyle/>
          <a:p>
            <a:r>
              <a:rPr lang="nl-NL" b="1" dirty="0"/>
              <a:t>WERKWIJZE</a:t>
            </a:r>
          </a:p>
          <a:p>
            <a:pPr fontAlgn="t"/>
            <a:endParaRPr lang="nl-NL" dirty="0"/>
          </a:p>
          <a:p>
            <a:pPr fontAlgn="t"/>
            <a:r>
              <a:rPr lang="nl-NL" b="1" dirty="0"/>
              <a:t>Samen en DOEN!</a:t>
            </a:r>
          </a:p>
          <a:p>
            <a:pPr fontAlgn="t"/>
            <a:r>
              <a:rPr lang="nl-NL" dirty="0"/>
              <a:t>Onze visie stelt dat de kracht en meerwaarde van Samenwerking Noord is het </a:t>
            </a:r>
            <a:r>
              <a:rPr lang="nl-NL" b="1" dirty="0"/>
              <a:t>SAMEN DOEN</a:t>
            </a:r>
            <a:r>
              <a:rPr lang="nl-NL" dirty="0"/>
              <a:t>. </a:t>
            </a:r>
            <a:r>
              <a:rPr lang="nl-NL" i="1" dirty="0"/>
              <a:t>Samen</a:t>
            </a:r>
            <a:r>
              <a:rPr lang="nl-NL" dirty="0"/>
              <a:t> </a:t>
            </a:r>
            <a:r>
              <a:rPr lang="nl-NL" i="1" dirty="0"/>
              <a:t>doen</a:t>
            </a:r>
            <a:r>
              <a:rPr lang="nl-NL" dirty="0"/>
              <a:t> heeft meer waarde dan iedere organisatie voor zich. Samen hoeft niet altijd te zijn ‘met alle leden’ maar kan ook een subset zijn als er een gezamenlijke </a:t>
            </a:r>
            <a:r>
              <a:rPr lang="nl-NL" u="sng" dirty="0"/>
              <a:t>vraag </a:t>
            </a:r>
            <a:r>
              <a:rPr lang="nl-NL" dirty="0"/>
              <a:t>of </a:t>
            </a:r>
            <a:r>
              <a:rPr lang="nl-NL" u="sng" dirty="0"/>
              <a:t>behoefte</a:t>
            </a:r>
            <a:r>
              <a:rPr lang="nl-NL" dirty="0"/>
              <a:t> bestaat. Dit maakt ons slagvaardiger. Dat kunnen een aantal leden uit een sector zijn, maar kan ook cross-sectoraal zijn.</a:t>
            </a:r>
          </a:p>
          <a:p>
            <a:pPr fontAlgn="t"/>
            <a:endParaRPr lang="nl-NL" dirty="0"/>
          </a:p>
          <a:p>
            <a:pPr fontAlgn="t"/>
            <a:r>
              <a:rPr lang="nl-NL" b="1" dirty="0"/>
              <a:t>De VRAAG bepaalt de agenda </a:t>
            </a:r>
          </a:p>
          <a:p>
            <a:pPr fontAlgn="t"/>
            <a:r>
              <a:rPr lang="nl-NL" dirty="0"/>
              <a:t>We werken samen vanuit een gezamenlijke behoefte. De business vraag bij leden is leidend voor </a:t>
            </a:r>
            <a:r>
              <a:rPr lang="nl-NL" b="1" dirty="0"/>
              <a:t>WAT </a:t>
            </a:r>
            <a:r>
              <a:rPr lang="nl-NL" dirty="0"/>
              <a:t>we doen. De behoefte aan initiatieven wordt opgehaald en getoetst bij de sectoren. Via de sector wordt de vraag bepaald en welke rol Samenwerking Noord in het initiatief kan invullen. Daarbij wordt het ingedeeld in een categorie (sheet 4) met een bijbehorend voorstel voor de stuurgroep. In het voorstel moet het doel, activiteiten, tijdpad en middelen worden meegenomen. In de tijd kan een initiatief van categorie veranderen afhankelijk van behoefte en veranderingen in context en omgeving.</a:t>
            </a:r>
          </a:p>
          <a:p>
            <a:pPr fontAlgn="t"/>
            <a:r>
              <a:rPr lang="nl-NL" dirty="0"/>
              <a:t>Dit vergt </a:t>
            </a:r>
            <a:r>
              <a:rPr lang="nl-NL" u="sng" dirty="0"/>
              <a:t>actieve sectoren</a:t>
            </a:r>
            <a:r>
              <a:rPr lang="nl-NL" dirty="0"/>
              <a:t> en adequate </a:t>
            </a:r>
            <a:r>
              <a:rPr lang="nl-NL" u="sng" dirty="0"/>
              <a:t>ondersteuning in de sector</a:t>
            </a:r>
            <a:r>
              <a:rPr lang="nl-NL" dirty="0"/>
              <a:t>. </a:t>
            </a:r>
          </a:p>
          <a:p>
            <a:pPr fontAlgn="t"/>
            <a:endParaRPr lang="nl-NL" dirty="0"/>
          </a:p>
          <a:p>
            <a:endParaRPr lang="nl-NL" dirty="0"/>
          </a:p>
        </p:txBody>
      </p:sp>
    </p:spTree>
    <p:extLst>
      <p:ext uri="{BB962C8B-B14F-4D97-AF65-F5344CB8AC3E}">
        <p14:creationId xmlns:p14="http://schemas.microsoft.com/office/powerpoint/2010/main" val="16372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sp>
        <p:nvSpPr>
          <p:cNvPr id="6" name="Tijdelijke aanduiding voor dianummer 5"/>
          <p:cNvSpPr>
            <a:spLocks noGrp="1"/>
          </p:cNvSpPr>
          <p:nvPr>
            <p:ph type="sldNum" sz="quarter" idx="12"/>
          </p:nvPr>
        </p:nvSpPr>
        <p:spPr/>
        <p:txBody>
          <a:bodyPr/>
          <a:lstStyle/>
          <a:p>
            <a:fld id="{57B35B61-2FCC-4D0C-B576-D92D10B4281D}" type="slidenum">
              <a:rPr lang="nl-NL" smtClean="0"/>
              <a:pPr/>
              <a:t>3</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
        <p:nvSpPr>
          <p:cNvPr id="7" name="Tekstvak 6">
            <a:extLst>
              <a:ext uri="{FF2B5EF4-FFF2-40B4-BE49-F238E27FC236}">
                <a16:creationId xmlns:a16="http://schemas.microsoft.com/office/drawing/2014/main" xmlns="" id="{2CB25E2A-831D-4962-AE69-B3CBAADC342B}"/>
              </a:ext>
            </a:extLst>
          </p:cNvPr>
          <p:cNvSpPr txBox="1"/>
          <p:nvPr/>
        </p:nvSpPr>
        <p:spPr>
          <a:xfrm>
            <a:off x="251520" y="1256566"/>
            <a:ext cx="8712968" cy="5632311"/>
          </a:xfrm>
          <a:prstGeom prst="rect">
            <a:avLst/>
          </a:prstGeom>
          <a:noFill/>
        </p:spPr>
        <p:txBody>
          <a:bodyPr wrap="square" rtlCol="0">
            <a:spAutoFit/>
          </a:bodyPr>
          <a:lstStyle/>
          <a:p>
            <a:r>
              <a:rPr lang="nl-NL" b="1" dirty="0"/>
              <a:t>WERKWIJZE</a:t>
            </a:r>
          </a:p>
          <a:p>
            <a:pPr fontAlgn="t"/>
            <a:endParaRPr lang="nl-NL" dirty="0"/>
          </a:p>
          <a:p>
            <a:pPr fontAlgn="t"/>
            <a:r>
              <a:rPr lang="nl-NL" dirty="0"/>
              <a:t>Middels deze werkwijze kunnen ook initiatieven die zich melden bij Samenwerking Noord, bijv. </a:t>
            </a:r>
            <a:r>
              <a:rPr lang="nl-NL" dirty="0" err="1"/>
              <a:t>Traineeships</a:t>
            </a:r>
            <a:r>
              <a:rPr lang="nl-NL" dirty="0"/>
              <a:t>, plannen voorleggen aan de sectoren (indien nodig ook via stuurgroep) en kunnen de sectoren aangeven of er belangstelling is voor het initiatief. Daarmee kan op basis van de reacties inschaling plaatsvinden en een vervolg.</a:t>
            </a:r>
          </a:p>
          <a:p>
            <a:pPr fontAlgn="t"/>
            <a:r>
              <a:rPr lang="nl-NL" dirty="0"/>
              <a:t>Daarmee kunnen commerciële initiatieven die waardevol zijn en een bijdrage kunnen leveren aan de doelen van Samenwerking Noord actief verkend worden en vooruit geholpen.</a:t>
            </a:r>
          </a:p>
          <a:p>
            <a:pPr fontAlgn="t"/>
            <a:endParaRPr lang="nl-NL" dirty="0"/>
          </a:p>
          <a:p>
            <a:pPr fontAlgn="t"/>
            <a:r>
              <a:rPr lang="nl-NL" b="1" dirty="0"/>
              <a:t>Slagvaardig samenwerken</a:t>
            </a:r>
          </a:p>
          <a:p>
            <a:pPr fontAlgn="t"/>
            <a:r>
              <a:rPr lang="nl-NL" dirty="0"/>
              <a:t>Op beschreven wijze zijn </a:t>
            </a:r>
            <a:r>
              <a:rPr lang="nl-NL" u="sng" dirty="0"/>
              <a:t>actieve sectoren</a:t>
            </a:r>
            <a:r>
              <a:rPr lang="nl-NL" dirty="0"/>
              <a:t> verantwoordelijk voor de vraagbepaling: voor welke gezamenlijke uitdagingen staan we en wat gaan we eraan DOEN. Vanuit de portefeuille HR/Talentontwikkeling worden </a:t>
            </a:r>
            <a:r>
              <a:rPr lang="nl-NL" u="sng" dirty="0"/>
              <a:t>actief vragen en voorstellen in de sectoren gebracht en worden HR afdelingen van leden betrokken</a:t>
            </a:r>
            <a:r>
              <a:rPr lang="nl-NL" dirty="0"/>
              <a:t>. Binnen de sector wordt vastgesteld of er een gezamenlijke behoefte is, waarna het verder kan worden uitgewerkt. </a:t>
            </a:r>
          </a:p>
          <a:p>
            <a:pPr fontAlgn="t"/>
            <a:r>
              <a:rPr lang="nl-NL" dirty="0"/>
              <a:t>Deze werkwijze beoogt het slagvaardig behalen van </a:t>
            </a:r>
            <a:r>
              <a:rPr lang="nl-NL" b="1" dirty="0"/>
              <a:t>concrete resultaten</a:t>
            </a:r>
            <a:r>
              <a:rPr lang="nl-NL" dirty="0"/>
              <a:t>, die bijdragen aan gezamenlijke doelen. Een vlot werkend sectormodel is een hiervoor randvoorwaarde.</a:t>
            </a:r>
          </a:p>
          <a:p>
            <a:pPr fontAlgn="t"/>
            <a:endParaRPr lang="nl-NL" dirty="0"/>
          </a:p>
          <a:p>
            <a:endParaRPr lang="nl-NL" dirty="0"/>
          </a:p>
        </p:txBody>
      </p:sp>
    </p:spTree>
    <p:extLst>
      <p:ext uri="{BB962C8B-B14F-4D97-AF65-F5344CB8AC3E}">
        <p14:creationId xmlns:p14="http://schemas.microsoft.com/office/powerpoint/2010/main" val="150878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sp>
        <p:nvSpPr>
          <p:cNvPr id="6" name="Tijdelijke aanduiding voor dianummer 5"/>
          <p:cNvSpPr>
            <a:spLocks noGrp="1"/>
          </p:cNvSpPr>
          <p:nvPr>
            <p:ph type="sldNum" sz="quarter" idx="12"/>
          </p:nvPr>
        </p:nvSpPr>
        <p:spPr/>
        <p:txBody>
          <a:bodyPr/>
          <a:lstStyle/>
          <a:p>
            <a:fld id="{57B35B61-2FCC-4D0C-B576-D92D10B4281D}" type="slidenum">
              <a:rPr lang="nl-NL" smtClean="0"/>
              <a:pPr/>
              <a:t>4</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
        <p:nvSpPr>
          <p:cNvPr id="7" name="Tekstvak 6">
            <a:extLst>
              <a:ext uri="{FF2B5EF4-FFF2-40B4-BE49-F238E27FC236}">
                <a16:creationId xmlns:a16="http://schemas.microsoft.com/office/drawing/2014/main" xmlns="" id="{2CB25E2A-831D-4962-AE69-B3CBAADC342B}"/>
              </a:ext>
            </a:extLst>
          </p:cNvPr>
          <p:cNvSpPr txBox="1"/>
          <p:nvPr/>
        </p:nvSpPr>
        <p:spPr>
          <a:xfrm>
            <a:off x="251520" y="1256566"/>
            <a:ext cx="8712968" cy="7848302"/>
          </a:xfrm>
          <a:prstGeom prst="rect">
            <a:avLst/>
          </a:prstGeom>
          <a:noFill/>
        </p:spPr>
        <p:txBody>
          <a:bodyPr wrap="square" rtlCol="0">
            <a:spAutoFit/>
          </a:bodyPr>
          <a:lstStyle/>
          <a:p>
            <a:r>
              <a:rPr lang="nl-NL" b="1" dirty="0"/>
              <a:t>PROCES</a:t>
            </a:r>
          </a:p>
          <a:p>
            <a:r>
              <a:rPr lang="nl-NL" dirty="0"/>
              <a:t>We hanteren 3 categorieën, afhankelijk van de </a:t>
            </a:r>
            <a:r>
              <a:rPr lang="nl-NL" b="1" dirty="0"/>
              <a:t>bijdrage</a:t>
            </a:r>
            <a:r>
              <a:rPr lang="nl-NL" dirty="0"/>
              <a:t> aan doelstellingen van SWN, de </a:t>
            </a:r>
            <a:r>
              <a:rPr lang="nl-NL" b="1" dirty="0"/>
              <a:t>meerwaarde</a:t>
            </a:r>
            <a:r>
              <a:rPr lang="nl-NL" dirty="0"/>
              <a:t> die SWN kan hebben, mate van direct </a:t>
            </a:r>
            <a:r>
              <a:rPr lang="nl-NL" b="1" dirty="0"/>
              <a:t>invloed</a:t>
            </a:r>
            <a:r>
              <a:rPr lang="nl-NL" dirty="0"/>
              <a:t> op het resultaat en de </a:t>
            </a:r>
            <a:r>
              <a:rPr lang="nl-NL" b="1" dirty="0"/>
              <a:t>inspanning</a:t>
            </a:r>
            <a:r>
              <a:rPr lang="nl-NL" dirty="0"/>
              <a:t> die ermee gemoeid is. </a:t>
            </a:r>
          </a:p>
          <a:p>
            <a:r>
              <a:rPr lang="nl-NL" dirty="0"/>
              <a:t>SWN verbindt haar naam aan </a:t>
            </a:r>
            <a:r>
              <a:rPr lang="nl-NL" u="sng" dirty="0"/>
              <a:t>elk van de 3 categorieën</a:t>
            </a:r>
            <a:r>
              <a:rPr lang="nl-NL" dirty="0"/>
              <a:t>, hetzij omdat de naam SWN helpt, hetzij dat het </a:t>
            </a:r>
            <a:r>
              <a:rPr lang="nl-NL" dirty="0" err="1"/>
              <a:t>het</a:t>
            </a:r>
            <a:r>
              <a:rPr lang="nl-NL" dirty="0"/>
              <a:t> netwerk van SWN vergroot en zo bijdraagt aan de doelstellingen.</a:t>
            </a:r>
          </a:p>
          <a:p>
            <a:endParaRPr lang="nl-NL" dirty="0"/>
          </a:p>
          <a:p>
            <a:endParaRPr lang="nl-NL" dirty="0"/>
          </a:p>
          <a:p>
            <a:endParaRPr lang="nl-NL" dirty="0"/>
          </a:p>
          <a:p>
            <a:endParaRPr lang="nl-NL" dirty="0"/>
          </a:p>
          <a:p>
            <a:endParaRPr lang="nl-NL" dirty="0"/>
          </a:p>
          <a:p>
            <a:endParaRPr lang="nl-NL" dirty="0"/>
          </a:p>
          <a:p>
            <a:r>
              <a:rPr lang="nl-NL" dirty="0">
                <a:solidFill>
                  <a:schemeClr val="accent1">
                    <a:lumMod val="75000"/>
                  </a:schemeClr>
                </a:solidFill>
              </a:rPr>
              <a:t>Ad 1. Activiteiten die sterk bijdragen aan doelstellingen SWN en kunnen worden bemenst/gefinancierd. Er zijn (nog) geen andere partijen in het Noorden die initiatief nemen. Regie hierbij (ook) door Samenwerking Noord.</a:t>
            </a:r>
          </a:p>
          <a:p>
            <a:r>
              <a:rPr lang="nl-NL" dirty="0">
                <a:solidFill>
                  <a:schemeClr val="accent1">
                    <a:lumMod val="75000"/>
                  </a:schemeClr>
                </a:solidFill>
              </a:rPr>
              <a:t>Ad 2. Activiteiten die bijdragen aan doelstellingen SWN en waar SWN door co-creatie een inspanning levert en concrete resultaten behaalt. </a:t>
            </a:r>
          </a:p>
          <a:p>
            <a:r>
              <a:rPr lang="nl-NL" dirty="0">
                <a:solidFill>
                  <a:schemeClr val="accent1">
                    <a:lumMod val="75000"/>
                  </a:schemeClr>
                </a:solidFill>
              </a:rPr>
              <a:t>Ad 3. Activiteiten die in algemene zin bijdragen aan de doelstellingen van SWN. Relevant voor de leden om kennis van te krijgen en houden.</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8" name="Rechthoek 7">
            <a:extLst>
              <a:ext uri="{FF2B5EF4-FFF2-40B4-BE49-F238E27FC236}">
                <a16:creationId xmlns:a16="http://schemas.microsoft.com/office/drawing/2014/main" xmlns="" id="{FF90E8A2-A87D-4709-B8A6-A4BA92CA73E3}"/>
              </a:ext>
            </a:extLst>
          </p:cNvPr>
          <p:cNvSpPr/>
          <p:nvPr/>
        </p:nvSpPr>
        <p:spPr>
          <a:xfrm>
            <a:off x="331879" y="3140968"/>
            <a:ext cx="1584176" cy="1296144"/>
          </a:xfrm>
          <a:prstGeom prst="rect">
            <a:avLst/>
          </a:prstGeom>
          <a:gradFill>
            <a:gsLst>
              <a:gs pos="0">
                <a:srgbClr val="92D050"/>
              </a:gs>
              <a:gs pos="74000">
                <a:schemeClr val="accent5">
                  <a:lumMod val="60000"/>
                  <a:lumOff val="40000"/>
                </a:schemeClr>
              </a:gs>
              <a:gs pos="83000">
                <a:schemeClr val="accent5">
                  <a:lumMod val="40000"/>
                  <a:lumOff val="60000"/>
                </a:schemeClr>
              </a:gs>
              <a:gs pos="100000">
                <a:schemeClr val="accent5">
                  <a:lumMod val="40000"/>
                  <a:lumOff val="60000"/>
                </a:schemeClr>
              </a:gs>
            </a:gsLst>
            <a:lin ang="5400000" scaled="1"/>
          </a:gradFill>
          <a:ln>
            <a:noFill/>
          </a:ln>
          <a:effectLst>
            <a:softEdge rad="0"/>
          </a:effectLst>
          <a:scene3d>
            <a:camera prst="orthographicFront"/>
            <a:lightRig rig="flat" dir="t"/>
          </a:scene3d>
          <a:sp3d prstMaterial="plastic">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nl-NL" sz="2000" b="1" dirty="0">
                <a:solidFill>
                  <a:schemeClr val="tx1"/>
                </a:solidFill>
              </a:rPr>
              <a:t>Initiëren</a:t>
            </a:r>
          </a:p>
          <a:p>
            <a:pPr marL="342900" indent="-342900">
              <a:buFont typeface="+mj-lt"/>
              <a:buAutoNum type="arabicPeriod"/>
            </a:pPr>
            <a:r>
              <a:rPr lang="nl-NL" sz="2000" b="1" dirty="0">
                <a:solidFill>
                  <a:schemeClr val="tx1"/>
                </a:solidFill>
              </a:rPr>
              <a:t>Meedoen</a:t>
            </a:r>
          </a:p>
          <a:p>
            <a:pPr marL="342900" indent="-342900">
              <a:buFont typeface="+mj-lt"/>
              <a:buAutoNum type="arabicPeriod"/>
            </a:pPr>
            <a:r>
              <a:rPr lang="nl-NL" sz="2000" b="1" dirty="0">
                <a:solidFill>
                  <a:schemeClr val="tx1"/>
                </a:solidFill>
              </a:rPr>
              <a:t>Volgen</a:t>
            </a:r>
          </a:p>
        </p:txBody>
      </p:sp>
      <p:sp>
        <p:nvSpPr>
          <p:cNvPr id="9" name="Tekstvak 8">
            <a:extLst>
              <a:ext uri="{FF2B5EF4-FFF2-40B4-BE49-F238E27FC236}">
                <a16:creationId xmlns:a16="http://schemas.microsoft.com/office/drawing/2014/main" xmlns="" id="{B04F79A5-7C8F-4CE3-B4D5-7ABD92EDA52A}"/>
              </a:ext>
            </a:extLst>
          </p:cNvPr>
          <p:cNvSpPr txBox="1"/>
          <p:nvPr/>
        </p:nvSpPr>
        <p:spPr>
          <a:xfrm>
            <a:off x="2060071" y="3645024"/>
            <a:ext cx="5176225" cy="369332"/>
          </a:xfrm>
          <a:prstGeom prst="rect">
            <a:avLst/>
          </a:prstGeom>
          <a:noFill/>
        </p:spPr>
        <p:txBody>
          <a:bodyPr wrap="none" rtlCol="0">
            <a:spAutoFit/>
          </a:bodyPr>
          <a:lstStyle/>
          <a:p>
            <a:r>
              <a:rPr lang="nl-NL" i="1" dirty="0"/>
              <a:t>Een initiatief kan in de tijd van categorie veranderen. </a:t>
            </a:r>
          </a:p>
        </p:txBody>
      </p:sp>
    </p:spTree>
    <p:extLst>
      <p:ext uri="{BB962C8B-B14F-4D97-AF65-F5344CB8AC3E}">
        <p14:creationId xmlns:p14="http://schemas.microsoft.com/office/powerpoint/2010/main" val="80004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graphicFrame>
        <p:nvGraphicFramePr>
          <p:cNvPr id="5" name="Tabel 4"/>
          <p:cNvGraphicFramePr>
            <a:graphicFrameLocks noGrp="1"/>
          </p:cNvGraphicFramePr>
          <p:nvPr>
            <p:extLst>
              <p:ext uri="{D42A27DB-BD31-4B8C-83A1-F6EECF244321}">
                <p14:modId xmlns:p14="http://schemas.microsoft.com/office/powerpoint/2010/main" val="1006871656"/>
              </p:ext>
            </p:extLst>
          </p:nvPr>
        </p:nvGraphicFramePr>
        <p:xfrm>
          <a:off x="251521" y="1052736"/>
          <a:ext cx="8712967" cy="5558723"/>
        </p:xfrm>
        <a:graphic>
          <a:graphicData uri="http://schemas.openxmlformats.org/drawingml/2006/table">
            <a:tbl>
              <a:tblPr firstRow="1" bandRow="1">
                <a:tableStyleId>{5C22544A-7EE6-4342-B048-85BDC9FD1C3A}</a:tableStyleId>
              </a:tblPr>
              <a:tblGrid>
                <a:gridCol w="1656183">
                  <a:extLst>
                    <a:ext uri="{9D8B030D-6E8A-4147-A177-3AD203B41FA5}">
                      <a16:colId xmlns:a16="http://schemas.microsoft.com/office/drawing/2014/main" xmlns="" val="20000"/>
                    </a:ext>
                  </a:extLst>
                </a:gridCol>
                <a:gridCol w="3456384">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3797217321"/>
                    </a:ext>
                  </a:extLst>
                </a:gridCol>
                <a:gridCol w="1512168">
                  <a:extLst>
                    <a:ext uri="{9D8B030D-6E8A-4147-A177-3AD203B41FA5}">
                      <a16:colId xmlns:a16="http://schemas.microsoft.com/office/drawing/2014/main" xmlns="" val="20003"/>
                    </a:ext>
                  </a:extLst>
                </a:gridCol>
              </a:tblGrid>
              <a:tr h="524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Speerpunt</a:t>
                      </a:r>
                    </a:p>
                  </a:txBody>
                  <a:tcPr marL="108000" marR="180000" marT="72000">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Concreet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Rol SWN</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Thema</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Wie</a:t>
                      </a:r>
                    </a:p>
                  </a:txBody>
                  <a:tcPr>
                    <a:solidFill>
                      <a:schemeClr val="accent5">
                        <a:lumMod val="20000"/>
                        <a:lumOff val="80000"/>
                      </a:schemeClr>
                    </a:solidFill>
                  </a:tcPr>
                </a:tc>
                <a:extLst>
                  <a:ext uri="{0D108BD9-81ED-4DB2-BD59-A6C34878D82A}">
                    <a16:rowId xmlns:a16="http://schemas.microsoft.com/office/drawing/2014/main" xmlns="" val="10000"/>
                  </a:ext>
                </a:extLst>
              </a:tr>
              <a:tr h="3408804">
                <a:tc>
                  <a:txBody>
                    <a:bodyPr/>
                    <a:lstStyle/>
                    <a:p>
                      <a:pPr marL="0" indent="0">
                        <a:buFont typeface="+mj-lt"/>
                        <a:buNone/>
                      </a:pPr>
                      <a:r>
                        <a:rPr lang="nl-NL" sz="1000" dirty="0">
                          <a:solidFill>
                            <a:schemeClr val="tx1"/>
                          </a:solidFill>
                        </a:rPr>
                        <a:t>1.Mobiliteit en flexibilisering arbeidsmarkt IT Noord-NL</a:t>
                      </a: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Er zijn platforms beschikbaar voor delen van profielen van medewerkers tussen aangesloten leden. Verkennende gesprekken gevoerd in 2018. Plaatsen van profielen vergt commitment van organisaties om hun medewerkers daar hun profiel te laten plaatsen en mobiliteit mogelijk te maken. </a:t>
                      </a:r>
                      <a:r>
                        <a:rPr lang="nl-NL" sz="1000" b="0" i="1" u="sng" baseline="0" noProof="0" dirty="0">
                          <a:solidFill>
                            <a:schemeClr val="tx1"/>
                          </a:solidFill>
                        </a:rPr>
                        <a:t>Actie Q4 2018: </a:t>
                      </a:r>
                      <a:r>
                        <a:rPr lang="nl-NL" sz="1000" b="0" i="1" baseline="0" noProof="0" dirty="0">
                          <a:solidFill>
                            <a:schemeClr val="tx1"/>
                          </a:solidFill>
                        </a:rPr>
                        <a:t>relatiemanagers inventariseren binnen sectoren draagvlak en commitment voor ontwikkelen mobiliteitsplatform. Bij gebleken behoefte wordt in 2019 een </a:t>
                      </a:r>
                      <a:r>
                        <a:rPr lang="nl-NL" sz="1000" b="0" i="1" baseline="0" noProof="0" dirty="0" err="1">
                          <a:solidFill>
                            <a:schemeClr val="tx1"/>
                          </a:solidFill>
                        </a:rPr>
                        <a:t>proof</a:t>
                      </a:r>
                      <a:r>
                        <a:rPr lang="nl-NL" sz="1000" b="0" i="1" baseline="0" noProof="0" dirty="0">
                          <a:solidFill>
                            <a:schemeClr val="tx1"/>
                          </a:solidFill>
                        </a:rPr>
                        <a:t> of concept uitgevoerd.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Gelijkstellen IT vacatures onder leden SWN aan interne vacatures. Actie: verkennen in 2019 met HR werkgroep en voorstel voorleggen aan stuurgroep in Q2.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Laaghangend fruit (mensen die melden tijdelijk iets anders te zoeken): delen in relatiemanagement overleg en indien gewenst door betr. persoon delen in ledengroep app (geanonimiseerd).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Eén gezamenlijk platform voor IT vacatures in Noord-NL. In 2018 verkennende gesprekken gevoerd. Mogelijke doorgroei gezamenlijke arbeidsmarktcommunicatie. Wordt </a:t>
                      </a:r>
                      <a:r>
                        <a:rPr lang="nl-NL" sz="1000" b="0" i="1" u="sng" baseline="0" noProof="0" dirty="0">
                          <a:solidFill>
                            <a:schemeClr val="tx1"/>
                          </a:solidFill>
                        </a:rPr>
                        <a:t>voorstel</a:t>
                      </a:r>
                      <a:r>
                        <a:rPr lang="nl-NL" sz="1000" b="0" i="1" baseline="0" noProof="0" dirty="0">
                          <a:solidFill>
                            <a:schemeClr val="tx1"/>
                          </a:solidFill>
                        </a:rPr>
                        <a:t> geschreven voor stuurgroep Q4 2018.</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Arbeidsmarktbeleid IT Noord-NL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 / Talentontwikkeling </a:t>
                      </a:r>
                      <a:r>
                        <a:rPr lang="nl-NL" sz="1000" b="0" noProof="0" dirty="0" err="1">
                          <a:solidFill>
                            <a:schemeClr val="tx1"/>
                          </a:solidFill>
                        </a:rPr>
                        <a:t>porterfeuillehouders</a:t>
                      </a:r>
                      <a:endParaRPr lang="nl-NL" sz="1000" b="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Sectorvoorzitters</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1"/>
                  </a:ext>
                </a:extLst>
              </a:tr>
              <a:tr h="13555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noProof="0" dirty="0">
                          <a:solidFill>
                            <a:schemeClr val="tx1"/>
                          </a:solidFill>
                        </a:rPr>
                        <a:t>2. Gezamenlijke arbeidsmarkt marketing/communicatie IT Noord-NL</a:t>
                      </a: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Er zijn diverse initiatieven in Noord-NL waarin arbeidsmarkt marketing van IT in het Noorden centraal staat. Met een HR werkgroep  wordt behoefte aan gezamenlijk arbeidsmarkt marketing verkend. Indien er behoefte is dan wordt een plan gemaakt en kunnen in 2019 de eerste concrete stappen gemaakt worden. </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1</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Arbeidsmarktbeleid IT Noord-NL</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 / Talentontwikkeling </a:t>
                      </a:r>
                      <a:r>
                        <a:rPr lang="nl-NL" sz="1000" b="0" noProof="0" dirty="0" err="1">
                          <a:solidFill>
                            <a:schemeClr val="tx1"/>
                          </a:solidFill>
                        </a:rPr>
                        <a:t>porterfeuillehouders</a:t>
                      </a:r>
                      <a:endParaRPr lang="nl-NL" sz="1000" b="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HRM </a:t>
                      </a:r>
                      <a:r>
                        <a:rPr lang="nl-NL" sz="1000" b="0" noProof="0" dirty="0" err="1">
                          <a:solidFill>
                            <a:schemeClr val="tx1"/>
                          </a:solidFill>
                        </a:rPr>
                        <a:t>werkgr</a:t>
                      </a:r>
                      <a:r>
                        <a:rPr lang="nl-NL" sz="1000" b="0" noProof="0" dirty="0">
                          <a:solidFill>
                            <a:schemeClr val="tx1"/>
                          </a:solidFill>
                        </a:rPr>
                        <a:t>. </a:t>
                      </a:r>
                      <a:r>
                        <a:rPr lang="nl-NL" sz="1000" b="0" baseline="0" noProof="0" dirty="0">
                          <a:solidFill>
                            <a:schemeClr val="tx1"/>
                          </a:solidFill>
                        </a:rPr>
                        <a:t> van leden</a:t>
                      </a:r>
                      <a:endParaRPr lang="nl-NL" sz="1000" b="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2"/>
                  </a:ext>
                </a:extLst>
              </a:tr>
              <a:tr h="256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i="0" noProof="0" dirty="0">
                        <a:solidFill>
                          <a:schemeClr val="tx1"/>
                        </a:solidFill>
                      </a:endParaRPr>
                    </a:p>
                  </a:txBody>
                  <a:tcPr marL="108000" marR="180000" marT="72000">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0" i="0"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jdelijke aanduiding voor dianummer 5"/>
          <p:cNvSpPr>
            <a:spLocks noGrp="1"/>
          </p:cNvSpPr>
          <p:nvPr>
            <p:ph type="sldNum" sz="quarter" idx="12"/>
          </p:nvPr>
        </p:nvSpPr>
        <p:spPr/>
        <p:txBody>
          <a:bodyPr/>
          <a:lstStyle/>
          <a:p>
            <a:fld id="{57B35B61-2FCC-4D0C-B576-D92D10B4281D}" type="slidenum">
              <a:rPr lang="nl-NL" smtClean="0"/>
              <a:pPr/>
              <a:t>5</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Tree>
    <p:extLst>
      <p:ext uri="{BB962C8B-B14F-4D97-AF65-F5344CB8AC3E}">
        <p14:creationId xmlns:p14="http://schemas.microsoft.com/office/powerpoint/2010/main" val="405708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graphicFrame>
        <p:nvGraphicFramePr>
          <p:cNvPr id="5" name="Tabel 4"/>
          <p:cNvGraphicFramePr>
            <a:graphicFrameLocks noGrp="1"/>
          </p:cNvGraphicFramePr>
          <p:nvPr>
            <p:extLst>
              <p:ext uri="{D42A27DB-BD31-4B8C-83A1-F6EECF244321}">
                <p14:modId xmlns:p14="http://schemas.microsoft.com/office/powerpoint/2010/main" val="3471097098"/>
              </p:ext>
            </p:extLst>
          </p:nvPr>
        </p:nvGraphicFramePr>
        <p:xfrm>
          <a:off x="251521" y="1052736"/>
          <a:ext cx="8640961" cy="518457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20000"/>
                    </a:ext>
                  </a:extLst>
                </a:gridCol>
                <a:gridCol w="3240359">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1619317">
                  <a:extLst>
                    <a:ext uri="{9D8B030D-6E8A-4147-A177-3AD203B41FA5}">
                      <a16:colId xmlns:a16="http://schemas.microsoft.com/office/drawing/2014/main" xmlns="" val="3797217321"/>
                    </a:ext>
                  </a:extLst>
                </a:gridCol>
                <a:gridCol w="1405021">
                  <a:extLst>
                    <a:ext uri="{9D8B030D-6E8A-4147-A177-3AD203B41FA5}">
                      <a16:colId xmlns:a16="http://schemas.microsoft.com/office/drawing/2014/main" xmlns="" val="20003"/>
                    </a:ext>
                  </a:extLst>
                </a:gridCol>
              </a:tblGrid>
              <a:tr h="4668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Speerpunt</a:t>
                      </a:r>
                    </a:p>
                  </a:txBody>
                  <a:tcPr marL="108000" marR="180000" marT="72000">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Concreet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Rol SWN</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Thema</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Wie</a:t>
                      </a:r>
                    </a:p>
                  </a:txBody>
                  <a:tcPr>
                    <a:solidFill>
                      <a:schemeClr val="accent5">
                        <a:lumMod val="20000"/>
                        <a:lumOff val="80000"/>
                      </a:schemeClr>
                    </a:solidFill>
                  </a:tcPr>
                </a:tc>
                <a:extLst>
                  <a:ext uri="{0D108BD9-81ED-4DB2-BD59-A6C34878D82A}">
                    <a16:rowId xmlns:a16="http://schemas.microsoft.com/office/drawing/2014/main" xmlns="" val="10000"/>
                  </a:ext>
                </a:extLst>
              </a:tr>
              <a:tr h="1458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i="0" noProof="0" dirty="0">
                          <a:solidFill>
                            <a:schemeClr val="tx1"/>
                          </a:solidFill>
                        </a:rPr>
                        <a:t>3. Delen van capaciteit</a:t>
                      </a: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0" noProof="0" dirty="0">
                          <a:solidFill>
                            <a:schemeClr val="tx1"/>
                          </a:solidFill>
                        </a:rPr>
                        <a:t>Het delen van capaciteit, bijvoorbeeld op specialistische functies. Bv. 2 organisaties beide 0.5 FTE. </a:t>
                      </a:r>
                      <a:r>
                        <a:rPr lang="nl-NL" sz="1000" b="0" i="1" u="sng" noProof="0" dirty="0">
                          <a:solidFill>
                            <a:schemeClr val="tx1"/>
                          </a:solidFill>
                        </a:rPr>
                        <a:t>Actie: </a:t>
                      </a:r>
                      <a:r>
                        <a:rPr lang="nl-NL" sz="1000" b="0" i="0" noProof="0" dirty="0">
                          <a:solidFill>
                            <a:schemeClr val="tx1"/>
                          </a:solidFill>
                        </a:rPr>
                        <a:t>In Q1 wordt binnen de sectoren geïnventariseerd in hoeverre er behoefte is aan capaciteitsdeling. </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i="0" noProof="0" dirty="0">
                          <a:solidFill>
                            <a:schemeClr val="tx1"/>
                          </a:solidFill>
                        </a:rPr>
                        <a:t>1</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Arbeidsmarktbeleid IT Noord-NL</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Sectorvoorzitters</a:t>
                      </a:r>
                    </a:p>
                  </a:txBody>
                  <a:tcPr>
                    <a:solidFill>
                      <a:schemeClr val="bg1">
                        <a:lumMod val="95000"/>
                      </a:schemeClr>
                    </a:solidFill>
                  </a:tcPr>
                </a:tc>
                <a:extLst>
                  <a:ext uri="{0D108BD9-81ED-4DB2-BD59-A6C34878D82A}">
                    <a16:rowId xmlns:a16="http://schemas.microsoft.com/office/drawing/2014/main" xmlns="" val="10001"/>
                  </a:ext>
                </a:extLst>
              </a:tr>
              <a:tr h="1492069">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nl-NL" sz="1000" dirty="0">
                          <a:solidFill>
                            <a:schemeClr val="tx1"/>
                          </a:solidFill>
                        </a:rPr>
                        <a:t>4. </a:t>
                      </a:r>
                      <a:r>
                        <a:rPr lang="nl-NL" sz="1000" b="0" i="1" baseline="0" noProof="0" dirty="0">
                          <a:solidFill>
                            <a:schemeClr val="tx1"/>
                          </a:solidFill>
                        </a:rPr>
                        <a:t>Binden van IT Talent door vernieuwende leeromgeving te bieden aan studenten </a:t>
                      </a:r>
                      <a:r>
                        <a:rPr lang="nl-NL" sz="1000" b="0" i="1" baseline="0" noProof="0" dirty="0" err="1">
                          <a:solidFill>
                            <a:schemeClr val="tx1"/>
                          </a:solidFill>
                        </a:rPr>
                        <a:t>dmv</a:t>
                      </a:r>
                      <a:r>
                        <a:rPr lang="nl-NL" sz="1000" b="0" i="1" baseline="0" noProof="0" dirty="0">
                          <a:solidFill>
                            <a:schemeClr val="tx1"/>
                          </a:solidFill>
                        </a:rPr>
                        <a:t> adoptieprogramma en </a:t>
                      </a:r>
                      <a:r>
                        <a:rPr lang="nl-NL" sz="1000" b="0" i="1" baseline="0" noProof="0" dirty="0" err="1">
                          <a:solidFill>
                            <a:schemeClr val="tx1"/>
                          </a:solidFill>
                        </a:rPr>
                        <a:t>traineeships</a:t>
                      </a:r>
                      <a:r>
                        <a:rPr lang="nl-NL" sz="1000" b="0" i="1" baseline="0" noProof="0" dirty="0">
                          <a:solidFill>
                            <a:schemeClr val="tx1"/>
                          </a:solidFill>
                        </a:rPr>
                        <a:t>. </a:t>
                      </a:r>
                      <a:endParaRPr lang="nl-NL" sz="1000" b="0" i="0" noProof="0" dirty="0">
                        <a:solidFill>
                          <a:schemeClr val="tx1"/>
                        </a:solidFill>
                      </a:endParaRP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noProof="0" dirty="0">
                          <a:solidFill>
                            <a:schemeClr val="tx1"/>
                          </a:solidFill>
                        </a:rPr>
                        <a:t>Benoem vanuit de sectoren een beperkt aantal mogelijke thema’s. Een thema heeft toekomstperspectief, is innoverend en biedt mooie kansen voor IT afstudeerder, stagiaires en minors.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Inzet van Universitair, HBO en MBO niveau</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Inhoudelijke resultaten (van onderzoek, stageopdrachten, </a:t>
                      </a:r>
                      <a:r>
                        <a:rPr lang="nl-NL" sz="1000" b="0" i="1" baseline="0" noProof="0" dirty="0" err="1">
                          <a:solidFill>
                            <a:schemeClr val="tx1"/>
                          </a:solidFill>
                        </a:rPr>
                        <a:t>etc</a:t>
                      </a:r>
                      <a:r>
                        <a:rPr lang="nl-NL" sz="1000" b="0" i="1" baseline="0" noProof="0" dirty="0">
                          <a:solidFill>
                            <a:schemeClr val="tx1"/>
                          </a:solidFill>
                        </a:rPr>
                        <a:t>) worden gedeeld in kennissessies.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Start minimaal 1 adoptietraject in leerjaar 2019/2020.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u="sng" baseline="0" noProof="0" dirty="0">
                          <a:solidFill>
                            <a:schemeClr val="tx1"/>
                          </a:solidFill>
                        </a:rPr>
                        <a:t>Actie: </a:t>
                      </a:r>
                      <a:r>
                        <a:rPr lang="nl-NL" sz="1000" b="0" i="1" baseline="0" noProof="0" dirty="0">
                          <a:solidFill>
                            <a:schemeClr val="tx1"/>
                          </a:solidFill>
                        </a:rPr>
                        <a:t>Sectoren benoemen thema’s in Q1. </a:t>
                      </a: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1</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Arbeidsmarktbeleid IT Noord-NL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 / Talentontwikkeling </a:t>
                      </a:r>
                      <a:r>
                        <a:rPr lang="nl-NL" sz="1000" b="0" noProof="0" dirty="0" err="1">
                          <a:solidFill>
                            <a:schemeClr val="tx1"/>
                          </a:solidFill>
                        </a:rPr>
                        <a:t>porterfeuillehouder</a:t>
                      </a:r>
                      <a:endParaRPr lang="nl-NL" sz="1000" b="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Sectorvoorzitters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Sector onderwijs</a:t>
                      </a:r>
                    </a:p>
                  </a:txBody>
                  <a:tcPr>
                    <a:solidFill>
                      <a:schemeClr val="bg1">
                        <a:lumMod val="95000"/>
                      </a:schemeClr>
                    </a:solidFill>
                  </a:tcPr>
                </a:tc>
                <a:extLst>
                  <a:ext uri="{0D108BD9-81ED-4DB2-BD59-A6C34878D82A}">
                    <a16:rowId xmlns:a16="http://schemas.microsoft.com/office/drawing/2014/main" xmlns="" val="10002"/>
                  </a:ext>
                </a:extLst>
              </a:tr>
              <a:tr h="17670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i="0" noProof="0" dirty="0">
                        <a:solidFill>
                          <a:schemeClr val="tx1"/>
                        </a:solidFill>
                      </a:endParaRPr>
                    </a:p>
                  </a:txBody>
                  <a:tcPr marL="108000" marR="180000" marT="72000">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0" i="0"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jdelijke aanduiding voor dianummer 5"/>
          <p:cNvSpPr>
            <a:spLocks noGrp="1"/>
          </p:cNvSpPr>
          <p:nvPr>
            <p:ph type="sldNum" sz="quarter" idx="12"/>
          </p:nvPr>
        </p:nvSpPr>
        <p:spPr/>
        <p:txBody>
          <a:bodyPr/>
          <a:lstStyle/>
          <a:p>
            <a:fld id="{57B35B61-2FCC-4D0C-B576-D92D10B4281D}" type="slidenum">
              <a:rPr lang="nl-NL" smtClean="0"/>
              <a:pPr/>
              <a:t>6</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Tree>
    <p:extLst>
      <p:ext uri="{BB962C8B-B14F-4D97-AF65-F5344CB8AC3E}">
        <p14:creationId xmlns:p14="http://schemas.microsoft.com/office/powerpoint/2010/main" val="62419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graphicFrame>
        <p:nvGraphicFramePr>
          <p:cNvPr id="5" name="Tabel 4"/>
          <p:cNvGraphicFramePr>
            <a:graphicFrameLocks noGrp="1"/>
          </p:cNvGraphicFramePr>
          <p:nvPr>
            <p:extLst>
              <p:ext uri="{D42A27DB-BD31-4B8C-83A1-F6EECF244321}">
                <p14:modId xmlns:p14="http://schemas.microsoft.com/office/powerpoint/2010/main" val="53940734"/>
              </p:ext>
            </p:extLst>
          </p:nvPr>
        </p:nvGraphicFramePr>
        <p:xfrm>
          <a:off x="251521" y="1052736"/>
          <a:ext cx="8640961" cy="4566948"/>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20000"/>
                    </a:ext>
                  </a:extLst>
                </a:gridCol>
                <a:gridCol w="3240359">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1619317">
                  <a:extLst>
                    <a:ext uri="{9D8B030D-6E8A-4147-A177-3AD203B41FA5}">
                      <a16:colId xmlns:a16="http://schemas.microsoft.com/office/drawing/2014/main" xmlns="" val="3797217321"/>
                    </a:ext>
                  </a:extLst>
                </a:gridCol>
                <a:gridCol w="1405021">
                  <a:extLst>
                    <a:ext uri="{9D8B030D-6E8A-4147-A177-3AD203B41FA5}">
                      <a16:colId xmlns:a16="http://schemas.microsoft.com/office/drawing/2014/main" xmlns="" val="20003"/>
                    </a:ext>
                  </a:extLst>
                </a:gridCol>
              </a:tblGrid>
              <a:tr h="553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Speerpunt</a:t>
                      </a:r>
                    </a:p>
                  </a:txBody>
                  <a:tcPr marL="108000" marR="180000" marT="72000">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Concreet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Rol SWN</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Thema</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Wie</a:t>
                      </a:r>
                    </a:p>
                  </a:txBody>
                  <a:tcPr>
                    <a:solidFill>
                      <a:schemeClr val="accent5">
                        <a:lumMod val="20000"/>
                        <a:lumOff val="80000"/>
                      </a:schemeClr>
                    </a:solidFill>
                  </a:tcPr>
                </a:tc>
                <a:extLst>
                  <a:ext uri="{0D108BD9-81ED-4DB2-BD59-A6C34878D82A}">
                    <a16:rowId xmlns:a16="http://schemas.microsoft.com/office/drawing/2014/main" xmlns="" val="10000"/>
                  </a:ext>
                </a:extLst>
              </a:tr>
              <a:tr h="17282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noProof="0" dirty="0">
                          <a:solidFill>
                            <a:schemeClr val="tx1"/>
                          </a:solidFill>
                        </a:rPr>
                        <a:t>1. Behouden studenten IT-Noord-NL </a:t>
                      </a: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Adoptieprogramma studenten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Vraagbepaling naar </a:t>
                      </a:r>
                      <a:r>
                        <a:rPr lang="nl-NL" sz="1000" b="0" i="1" baseline="0" noProof="0" dirty="0" err="1">
                          <a:solidFill>
                            <a:schemeClr val="tx1"/>
                          </a:solidFill>
                        </a:rPr>
                        <a:t>traineeships</a:t>
                      </a:r>
                      <a:r>
                        <a:rPr lang="nl-NL" sz="1000" b="0" i="1" baseline="0" noProof="0" dirty="0">
                          <a:solidFill>
                            <a:schemeClr val="tx1"/>
                          </a:solidFill>
                        </a:rPr>
                        <a:t> bij sectoren uitvoeren. Incl. overzicht lopende initiatieven. Voorstel in voorbereiding voor stuurgroep november 2018.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Platform voor vraag- en aanbod voor ICT studenten en werkgevers. </a:t>
                      </a:r>
                      <a:r>
                        <a:rPr lang="nl-NL" sz="1000" b="0" i="1" u="sng" baseline="0" noProof="0" dirty="0">
                          <a:solidFill>
                            <a:schemeClr val="tx1"/>
                          </a:solidFill>
                        </a:rPr>
                        <a:t>Actie Q4 2018: </a:t>
                      </a:r>
                      <a:r>
                        <a:rPr lang="nl-NL" sz="1000" b="0" i="1" baseline="0" noProof="0" dirty="0">
                          <a:solidFill>
                            <a:schemeClr val="tx1"/>
                          </a:solidFill>
                        </a:rPr>
                        <a:t>relatiemanagers inventariseren binnen sectoren draagvlak en commitment voor ontwikkelen mobiliteitsplatform. Bij gebleken behoefte wordt in 2019 een </a:t>
                      </a:r>
                      <a:r>
                        <a:rPr lang="nl-NL" sz="1000" b="0" i="1" baseline="0" noProof="0" dirty="0" err="1">
                          <a:solidFill>
                            <a:schemeClr val="tx1"/>
                          </a:solidFill>
                        </a:rPr>
                        <a:t>proof</a:t>
                      </a:r>
                      <a:r>
                        <a:rPr lang="nl-NL" sz="1000" b="0" i="1" baseline="0" noProof="0" dirty="0">
                          <a:solidFill>
                            <a:schemeClr val="tx1"/>
                          </a:solidFill>
                        </a:rPr>
                        <a:t> of concept uitgevoerd.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Minimaal start 1 traineeprogramma Q3 2019.</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000" b="1" i="0" noProof="0" dirty="0">
                          <a:solidFill>
                            <a:schemeClr val="tx1"/>
                          </a:solidFill>
                        </a:rPr>
                        <a:t>1</a:t>
                      </a:r>
                    </a:p>
                    <a:p>
                      <a:pPr marL="0" marR="0" indent="0" algn="ctr"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Verruimen van de krappe arbeidsmarkt IT Noord-NL</a:t>
                      </a: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 / Talentontwikkeling portefeuillehouder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HRM</a:t>
                      </a:r>
                      <a:r>
                        <a:rPr lang="nl-NL" sz="1000" b="0" baseline="0" noProof="0" dirty="0">
                          <a:solidFill>
                            <a:schemeClr val="tx1"/>
                          </a:solidFill>
                        </a:rPr>
                        <a:t> werkgroep van leden</a:t>
                      </a:r>
                      <a:endParaRPr lang="nl-NL" sz="1000" b="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1"/>
                  </a:ext>
                </a:extLst>
              </a:tr>
              <a:tr h="20936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0" i="0" noProof="0" dirty="0">
                          <a:solidFill>
                            <a:schemeClr val="tx1"/>
                          </a:solidFill>
                        </a:rPr>
                        <a:t>2. IT studenten naar Noord-NL trekken nationaal en internationaal</a:t>
                      </a: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Eén gezamenlijk platform voor IT vacatures in Noord-NL. In 2018 verkennende gesprekken gevoerd. Mogelijke doorgroei gezamenlijke arbeidsmarktcommunicatie. </a:t>
                      </a:r>
                      <a:r>
                        <a:rPr lang="nl-NL" sz="1000" b="0" i="1" u="sng" baseline="0" noProof="0" dirty="0">
                          <a:solidFill>
                            <a:schemeClr val="tx1"/>
                          </a:solidFill>
                        </a:rPr>
                        <a:t>Actie: </a:t>
                      </a:r>
                      <a:r>
                        <a:rPr lang="nl-NL" sz="1000" b="0" i="1" baseline="0" noProof="0" dirty="0">
                          <a:solidFill>
                            <a:schemeClr val="tx1"/>
                          </a:solidFill>
                        </a:rPr>
                        <a:t>Wordt </a:t>
                      </a:r>
                      <a:r>
                        <a:rPr lang="nl-NL" sz="1000" b="0" i="1" u="sng" baseline="0" noProof="0" dirty="0">
                          <a:solidFill>
                            <a:schemeClr val="tx1"/>
                          </a:solidFill>
                        </a:rPr>
                        <a:t>voorstel</a:t>
                      </a:r>
                      <a:r>
                        <a:rPr lang="nl-NL" sz="1000" b="0" i="1" baseline="0" noProof="0" dirty="0">
                          <a:solidFill>
                            <a:schemeClr val="tx1"/>
                          </a:solidFill>
                        </a:rPr>
                        <a:t> geschreven voor stuurgroep Q4 2018.</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Zie eerder genoemde verkenning met HR werkgroep gezamenlijk arbeidsmarktbeleid IT Noord-NL.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Vernieuwende leeromgeving bieden aan studenten </a:t>
                      </a:r>
                      <a:r>
                        <a:rPr lang="nl-NL" sz="1000" b="0" i="1" baseline="0" noProof="0" dirty="0" err="1">
                          <a:solidFill>
                            <a:schemeClr val="tx1"/>
                          </a:solidFill>
                        </a:rPr>
                        <a:t>dmv</a:t>
                      </a:r>
                      <a:r>
                        <a:rPr lang="nl-NL" sz="1000" b="0" i="1" baseline="0" noProof="0" dirty="0">
                          <a:solidFill>
                            <a:schemeClr val="tx1"/>
                          </a:solidFill>
                        </a:rPr>
                        <a:t> adoptieprogramma.  </a:t>
                      </a:r>
                      <a:endParaRPr lang="nl-NL" sz="1000" b="0" i="0"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0" i="1" baseline="0"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0" i="0" noProof="0" dirty="0">
                        <a:solidFill>
                          <a:schemeClr val="tx1"/>
                        </a:solidFill>
                      </a:endParaRP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i="0" noProof="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i="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a:solidFill>
                            <a:schemeClr val="tx1"/>
                          </a:solidFill>
                        </a:rPr>
                        <a:t>Verruimen van de krappe arbeidsmarkt IT Noord-NL</a:t>
                      </a: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0" noProof="0" dirty="0">
                          <a:solidFill>
                            <a:schemeClr val="tx1"/>
                          </a:solidFill>
                        </a:rPr>
                        <a:t>Kernteam</a:t>
                      </a: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jdelijke aanduiding voor dianummer 5"/>
          <p:cNvSpPr>
            <a:spLocks noGrp="1"/>
          </p:cNvSpPr>
          <p:nvPr>
            <p:ph type="sldNum" sz="quarter" idx="12"/>
          </p:nvPr>
        </p:nvSpPr>
        <p:spPr/>
        <p:txBody>
          <a:bodyPr/>
          <a:lstStyle/>
          <a:p>
            <a:fld id="{57B35B61-2FCC-4D0C-B576-D92D10B4281D}" type="slidenum">
              <a:rPr lang="nl-NL" smtClean="0"/>
              <a:pPr/>
              <a:t>7</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Tree>
    <p:extLst>
      <p:ext uri="{BB962C8B-B14F-4D97-AF65-F5344CB8AC3E}">
        <p14:creationId xmlns:p14="http://schemas.microsoft.com/office/powerpoint/2010/main" val="159744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graphicFrame>
        <p:nvGraphicFramePr>
          <p:cNvPr id="5" name="Tabel 4"/>
          <p:cNvGraphicFramePr>
            <a:graphicFrameLocks noGrp="1"/>
          </p:cNvGraphicFramePr>
          <p:nvPr>
            <p:extLst>
              <p:ext uri="{D42A27DB-BD31-4B8C-83A1-F6EECF244321}">
                <p14:modId xmlns:p14="http://schemas.microsoft.com/office/powerpoint/2010/main" val="3643920154"/>
              </p:ext>
            </p:extLst>
          </p:nvPr>
        </p:nvGraphicFramePr>
        <p:xfrm>
          <a:off x="251521" y="1052736"/>
          <a:ext cx="8640961" cy="5264968"/>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20000"/>
                    </a:ext>
                  </a:extLst>
                </a:gridCol>
                <a:gridCol w="3085740">
                  <a:extLst>
                    <a:ext uri="{9D8B030D-6E8A-4147-A177-3AD203B41FA5}">
                      <a16:colId xmlns:a16="http://schemas.microsoft.com/office/drawing/2014/main" xmlns="" val="20001"/>
                    </a:ext>
                  </a:extLst>
                </a:gridCol>
                <a:gridCol w="514659">
                  <a:extLst>
                    <a:ext uri="{9D8B030D-6E8A-4147-A177-3AD203B41FA5}">
                      <a16:colId xmlns:a16="http://schemas.microsoft.com/office/drawing/2014/main" xmlns="" val="20002"/>
                    </a:ext>
                  </a:extLst>
                </a:gridCol>
                <a:gridCol w="1907349">
                  <a:extLst>
                    <a:ext uri="{9D8B030D-6E8A-4147-A177-3AD203B41FA5}">
                      <a16:colId xmlns:a16="http://schemas.microsoft.com/office/drawing/2014/main" xmlns="" val="3797217321"/>
                    </a:ext>
                  </a:extLst>
                </a:gridCol>
                <a:gridCol w="1405021">
                  <a:extLst>
                    <a:ext uri="{9D8B030D-6E8A-4147-A177-3AD203B41FA5}">
                      <a16:colId xmlns:a16="http://schemas.microsoft.com/office/drawing/2014/main" xmlns="" val="20003"/>
                    </a:ext>
                  </a:extLst>
                </a:gridCol>
              </a:tblGrid>
              <a:tr h="553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Speerpunt</a:t>
                      </a:r>
                    </a:p>
                  </a:txBody>
                  <a:tcPr marL="108000" marR="180000" marT="72000">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Concreet</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Rol SWN</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Thema</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000" b="1" noProof="0" dirty="0">
                          <a:solidFill>
                            <a:schemeClr val="tx1"/>
                          </a:solidFill>
                        </a:rPr>
                        <a:t>Wie</a:t>
                      </a:r>
                    </a:p>
                  </a:txBody>
                  <a:tcPr>
                    <a:solidFill>
                      <a:schemeClr val="accent5">
                        <a:lumMod val="20000"/>
                        <a:lumOff val="80000"/>
                      </a:schemeClr>
                    </a:solidFill>
                  </a:tcPr>
                </a:tc>
                <a:extLst>
                  <a:ext uri="{0D108BD9-81ED-4DB2-BD59-A6C34878D82A}">
                    <a16:rowId xmlns:a16="http://schemas.microsoft.com/office/drawing/2014/main" xmlns="" val="10000"/>
                  </a:ext>
                </a:extLst>
              </a:tr>
              <a:tr h="172826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nl-NL" sz="1000" dirty="0">
                          <a:solidFill>
                            <a:schemeClr val="tx1"/>
                          </a:solidFill>
                        </a:rPr>
                        <a:t>3. </a:t>
                      </a:r>
                      <a:r>
                        <a:rPr lang="nl-NL" sz="1000" b="0" i="1" baseline="0" noProof="0" dirty="0">
                          <a:solidFill>
                            <a:schemeClr val="tx1"/>
                          </a:solidFill>
                        </a:rPr>
                        <a:t>Vergroten aantal </a:t>
                      </a:r>
                      <a:r>
                        <a:rPr lang="nl-NL" sz="1000" b="0" i="1" baseline="0" noProof="0" dirty="0" err="1">
                          <a:solidFill>
                            <a:schemeClr val="tx1"/>
                          </a:solidFill>
                        </a:rPr>
                        <a:t>IT’ers</a:t>
                      </a:r>
                      <a:r>
                        <a:rPr lang="nl-NL" sz="1000" b="0" i="1" baseline="0" noProof="0" dirty="0">
                          <a:solidFill>
                            <a:schemeClr val="tx1"/>
                          </a:solidFill>
                        </a:rPr>
                        <a:t>  in Noord-NL door </a:t>
                      </a:r>
                      <a:r>
                        <a:rPr lang="nl-NL" sz="1000" b="0" i="1" baseline="0" noProof="0" dirty="0" err="1">
                          <a:solidFill>
                            <a:schemeClr val="tx1"/>
                          </a:solidFill>
                        </a:rPr>
                        <a:t>zij-instroom</a:t>
                      </a:r>
                      <a:endParaRPr lang="nl-NL" sz="1000" b="0" i="0" noProof="0" dirty="0">
                        <a:solidFill>
                          <a:schemeClr val="tx1"/>
                        </a:solidFill>
                      </a:endParaRPr>
                    </a:p>
                    <a:p>
                      <a:pPr marL="0" indent="0">
                        <a:buFont typeface="+mj-lt"/>
                        <a:buNone/>
                      </a:pPr>
                      <a:endParaRPr lang="nl-NL" sz="1000" dirty="0">
                        <a:solidFill>
                          <a:schemeClr val="tx1"/>
                        </a:solidFill>
                      </a:endParaRP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Vraagbepaling naar </a:t>
                      </a:r>
                      <a:r>
                        <a:rPr lang="nl-NL" sz="1000" b="0" i="1" baseline="0" noProof="0" dirty="0" err="1">
                          <a:solidFill>
                            <a:schemeClr val="tx1"/>
                          </a:solidFill>
                        </a:rPr>
                        <a:t>traineeships</a:t>
                      </a:r>
                      <a:r>
                        <a:rPr lang="nl-NL" sz="1000" b="0" i="1" baseline="0" noProof="0" dirty="0">
                          <a:solidFill>
                            <a:schemeClr val="tx1"/>
                          </a:solidFill>
                        </a:rPr>
                        <a:t> bij sectoren uitvoeren. Incl. overzicht lopende initiatieven. </a:t>
                      </a:r>
                      <a:r>
                        <a:rPr lang="nl-NL" sz="1000" b="0" i="1" u="sng" baseline="0" noProof="0" dirty="0">
                          <a:solidFill>
                            <a:schemeClr val="tx1"/>
                          </a:solidFill>
                        </a:rPr>
                        <a:t>Actie: </a:t>
                      </a:r>
                      <a:r>
                        <a:rPr lang="nl-NL" sz="1000" b="0" i="1" baseline="0" noProof="0" dirty="0">
                          <a:solidFill>
                            <a:schemeClr val="tx1"/>
                          </a:solidFill>
                        </a:rPr>
                        <a:t>Voorstel in voorbereiding voor stuurgroep november 2018.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Mogelijkheden verkennen met partners zoals UWV en onderwijsveld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Met HR werkgroep mogelijkheden voor MBO-4 studenten verkennen in Q1.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i="1" baseline="0" noProof="0" dirty="0">
                          <a:solidFill>
                            <a:schemeClr val="tx1"/>
                          </a:solidFill>
                        </a:rPr>
                        <a:t>Minimaal start 1 traineeprogramma zij-instromers Q3 2019.</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txBody>
                  <a:tcP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0" noProof="0" dirty="0">
                          <a:solidFill>
                            <a:schemeClr val="tx1"/>
                          </a:solidFill>
                        </a:rPr>
                        <a:t>1</a:t>
                      </a: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000" b="1" noProof="0" dirty="0">
                          <a:solidFill>
                            <a:schemeClr val="tx1"/>
                          </a:solidFill>
                        </a:rPr>
                        <a:t>Verruimen van de krappe arbeidsmarkt IT Noord-NL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Relatie-/innovatiemanager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noProof="0" dirty="0">
                          <a:solidFill>
                            <a:schemeClr val="tx1"/>
                          </a:solidFill>
                        </a:rPr>
                        <a:t>HR / Talentontwikkeling portefeuillehouder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b="0" baseline="0" noProof="0" dirty="0">
                          <a:solidFill>
                            <a:schemeClr val="tx1"/>
                          </a:solidFill>
                        </a:rPr>
                        <a:t>IT Academy en onderwijssector</a:t>
                      </a:r>
                      <a:endParaRPr lang="nl-NL" sz="1000" b="0" noProof="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1"/>
                  </a:ext>
                </a:extLst>
              </a:tr>
              <a:tr h="1430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marL="108000" marR="180000" marT="72000">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1" baseline="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2"/>
                  </a:ext>
                </a:extLst>
              </a:tr>
              <a:tr h="1208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000" b="0" i="0" noProof="0" dirty="0">
                        <a:solidFill>
                          <a:schemeClr val="tx1"/>
                        </a:solidFill>
                      </a:endParaRPr>
                    </a:p>
                  </a:txBody>
                  <a:tcPr marL="108000" marR="180000" marT="72000">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0" i="0"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NL" sz="1000" b="1" noProof="0" dirty="0">
                        <a:solidFill>
                          <a:schemeClr val="tx1"/>
                        </a:solidFill>
                      </a:endParaRPr>
                    </a:p>
                  </a:txBody>
                  <a:tcPr>
                    <a:solidFill>
                      <a:schemeClr val="bg1">
                        <a:lumMod val="95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nl-NL" sz="1000" b="0" i="0" noProof="0" dirty="0">
                        <a:solidFill>
                          <a:schemeClr val="tx1"/>
                        </a:solidFill>
                      </a:endParaRP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jdelijke aanduiding voor dianummer 5"/>
          <p:cNvSpPr>
            <a:spLocks noGrp="1"/>
          </p:cNvSpPr>
          <p:nvPr>
            <p:ph type="sldNum" sz="quarter" idx="12"/>
          </p:nvPr>
        </p:nvSpPr>
        <p:spPr/>
        <p:txBody>
          <a:bodyPr/>
          <a:lstStyle/>
          <a:p>
            <a:fld id="{57B35B61-2FCC-4D0C-B576-D92D10B4281D}" type="slidenum">
              <a:rPr lang="nl-NL" smtClean="0"/>
              <a:pPr/>
              <a:t>8</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Tree>
    <p:extLst>
      <p:ext uri="{BB962C8B-B14F-4D97-AF65-F5344CB8AC3E}">
        <p14:creationId xmlns:p14="http://schemas.microsoft.com/office/powerpoint/2010/main" val="1715097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16632"/>
            <a:ext cx="8784976" cy="6552728"/>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p:cNvSpPr txBox="1"/>
          <p:nvPr/>
        </p:nvSpPr>
        <p:spPr>
          <a:xfrm>
            <a:off x="683568" y="548680"/>
            <a:ext cx="7920880" cy="707886"/>
          </a:xfrm>
          <a:prstGeom prst="rect">
            <a:avLst/>
          </a:prstGeom>
          <a:noFill/>
        </p:spPr>
        <p:txBody>
          <a:bodyPr wrap="square" rtlCol="0">
            <a:spAutoFit/>
          </a:bodyPr>
          <a:lstStyle/>
          <a:p>
            <a:r>
              <a:rPr lang="nl-NL" sz="2000" b="1" dirty="0">
                <a:solidFill>
                  <a:schemeClr val="accent6">
                    <a:lumMod val="75000"/>
                  </a:schemeClr>
                </a:solidFill>
                <a:cs typeface="Arial" panose="020B0604020202020204" pitchFamily="34" charset="0"/>
              </a:rPr>
              <a:t>Thema HR/Talent- en Loopbaanontwikkelin</a:t>
            </a:r>
            <a:r>
              <a:rPr lang="nl-NL" sz="2000" dirty="0">
                <a:solidFill>
                  <a:schemeClr val="accent6">
                    <a:lumMod val="75000"/>
                  </a:schemeClr>
                </a:solidFill>
                <a:cs typeface="Arial" panose="020B0604020202020204" pitchFamily="34" charset="0"/>
              </a:rPr>
              <a:t>g</a:t>
            </a:r>
            <a:r>
              <a:rPr lang="nl-NL" sz="2000" dirty="0">
                <a:solidFill>
                  <a:schemeClr val="accent6">
                    <a:lumMod val="75000"/>
                  </a:schemeClr>
                </a:solidFill>
                <a:latin typeface="Arial" panose="020B0604020202020204" pitchFamily="34" charset="0"/>
                <a:cs typeface="Arial" panose="020B0604020202020204" pitchFamily="34" charset="0"/>
              </a:rPr>
              <a:t>						</a:t>
            </a:r>
          </a:p>
        </p:txBody>
      </p:sp>
      <p:sp>
        <p:nvSpPr>
          <p:cNvPr id="6" name="Tijdelijke aanduiding voor dianummer 5"/>
          <p:cNvSpPr>
            <a:spLocks noGrp="1"/>
          </p:cNvSpPr>
          <p:nvPr>
            <p:ph type="sldNum" sz="quarter" idx="12"/>
          </p:nvPr>
        </p:nvSpPr>
        <p:spPr/>
        <p:txBody>
          <a:bodyPr/>
          <a:lstStyle/>
          <a:p>
            <a:fld id="{57B35B61-2FCC-4D0C-B576-D92D10B4281D}" type="slidenum">
              <a:rPr lang="nl-NL" smtClean="0"/>
              <a:pPr/>
              <a:t>9</a:t>
            </a:fld>
            <a:endParaRPr lang="nl-NL"/>
          </a:p>
        </p:txBody>
      </p:sp>
      <p:sp>
        <p:nvSpPr>
          <p:cNvPr id="4" name="Footer Placeholder 3"/>
          <p:cNvSpPr>
            <a:spLocks noGrp="1"/>
          </p:cNvSpPr>
          <p:nvPr>
            <p:ph type="ftr" sz="quarter" idx="11"/>
          </p:nvPr>
        </p:nvSpPr>
        <p:spPr/>
        <p:txBody>
          <a:bodyPr/>
          <a:lstStyle/>
          <a:p>
            <a:r>
              <a:rPr lang="nl-NL"/>
              <a:t>Werkplan 2019 Samenwerking Noord</a:t>
            </a:r>
          </a:p>
        </p:txBody>
      </p:sp>
      <p:sp>
        <p:nvSpPr>
          <p:cNvPr id="7" name="Tekstvak 6">
            <a:extLst>
              <a:ext uri="{FF2B5EF4-FFF2-40B4-BE49-F238E27FC236}">
                <a16:creationId xmlns:a16="http://schemas.microsoft.com/office/drawing/2014/main" xmlns="" id="{2CB25E2A-831D-4962-AE69-B3CBAADC342B}"/>
              </a:ext>
            </a:extLst>
          </p:cNvPr>
          <p:cNvSpPr txBox="1"/>
          <p:nvPr/>
        </p:nvSpPr>
        <p:spPr>
          <a:xfrm>
            <a:off x="251520" y="1256566"/>
            <a:ext cx="8712968" cy="6186309"/>
          </a:xfrm>
          <a:prstGeom prst="rect">
            <a:avLst/>
          </a:prstGeom>
          <a:noFill/>
        </p:spPr>
        <p:txBody>
          <a:bodyPr wrap="square" rtlCol="0">
            <a:spAutoFit/>
          </a:bodyPr>
          <a:lstStyle/>
          <a:p>
            <a:r>
              <a:rPr lang="nl-NL" b="1" dirty="0"/>
              <a:t>Samenvattend: </a:t>
            </a:r>
          </a:p>
          <a:p>
            <a:endParaRPr lang="nl-NL" b="1" dirty="0"/>
          </a:p>
          <a:p>
            <a:r>
              <a:rPr lang="nl-NL" b="1" dirty="0"/>
              <a:t>Opdrachten aan sectoren. Onderzoek de behoefte aan:</a:t>
            </a:r>
          </a:p>
          <a:p>
            <a:endParaRPr lang="nl-NL" b="1" dirty="0"/>
          </a:p>
          <a:p>
            <a:pPr marL="285750" indent="-285750">
              <a:buFont typeface="Arial" panose="020B0604020202020204" pitchFamily="34" charset="0"/>
              <a:buChar char="•"/>
            </a:pPr>
            <a:r>
              <a:rPr lang="nl-NL" dirty="0"/>
              <a:t>Gezamenlijk platform voor delen van profielen medewerkers in Noord-NL</a:t>
            </a:r>
          </a:p>
          <a:p>
            <a:pPr marL="285750" indent="-285750">
              <a:buFont typeface="Arial" panose="020B0604020202020204" pitchFamily="34" charset="0"/>
              <a:buChar char="•"/>
            </a:pPr>
            <a:r>
              <a:rPr lang="nl-NL" dirty="0"/>
              <a:t>Het delen van capaciteit op specifieke functies (bv. SO, FG, FAB)</a:t>
            </a:r>
          </a:p>
          <a:p>
            <a:pPr marL="285750" indent="-285750">
              <a:buFont typeface="Arial" panose="020B0604020202020204" pitchFamily="34" charset="0"/>
              <a:buChar char="•"/>
            </a:pPr>
            <a:r>
              <a:rPr lang="nl-NL" dirty="0"/>
              <a:t>Gezamenlijk arbeidsmarktbeleid IT Noord-NL </a:t>
            </a:r>
          </a:p>
          <a:p>
            <a:pPr marL="285750" indent="-285750">
              <a:buFont typeface="Arial" panose="020B0604020202020204" pitchFamily="34" charset="0"/>
              <a:buChar char="•"/>
            </a:pPr>
            <a:r>
              <a:rPr lang="nl-NL" dirty="0"/>
              <a:t>2 leerlijnen (thema’s) die leidend worden voor adoptieprogramma</a:t>
            </a:r>
          </a:p>
          <a:p>
            <a:endParaRPr lang="nl-NL" b="1" dirty="0"/>
          </a:p>
          <a:p>
            <a:endParaRPr lang="nl-NL" b="1" dirty="0"/>
          </a:p>
          <a:p>
            <a:r>
              <a:rPr lang="nl-NL" b="1" dirty="0"/>
              <a:t>Opdracht aan te formeren werkgroep HR</a:t>
            </a:r>
            <a:r>
              <a:rPr lang="nl-NL" dirty="0"/>
              <a:t>:</a:t>
            </a:r>
          </a:p>
          <a:p>
            <a:endParaRPr lang="nl-NL" dirty="0"/>
          </a:p>
          <a:p>
            <a:pPr marL="285750" indent="-285750">
              <a:buFont typeface="Arial" panose="020B0604020202020204" pitchFamily="34" charset="0"/>
              <a:buChar char="•"/>
            </a:pPr>
            <a:r>
              <a:rPr lang="nl-NL" dirty="0"/>
              <a:t>Advies wenselijkheid en uitvoerbaarheid gelijksstellen IT vacatures bij leden SWN als interne vacatures</a:t>
            </a:r>
          </a:p>
          <a:p>
            <a:pPr marL="285750" indent="-285750">
              <a:buFont typeface="Arial" panose="020B0604020202020204" pitchFamily="34" charset="0"/>
              <a:buChar char="•"/>
            </a:pPr>
            <a:r>
              <a:rPr lang="nl-NL" dirty="0"/>
              <a:t>Integraal advies uitwerken betreffende mogelijkheden MBO-4 voor IT functies. </a:t>
            </a:r>
          </a:p>
          <a:p>
            <a:pPr marL="285750" indent="-285750">
              <a:buFont typeface="Arial" panose="020B0604020202020204" pitchFamily="34" charset="0"/>
              <a:buChar char="•"/>
            </a:pPr>
            <a:r>
              <a:rPr lang="nl-NL" dirty="0"/>
              <a:t>Advies wenselijkheid en haalbaarheid gezamenlijk arbeidsmarktbeleid IT Noord-NL</a:t>
            </a:r>
          </a:p>
          <a:p>
            <a:pPr marL="285750" indent="-285750">
              <a:buFont typeface="Arial" panose="020B0604020202020204" pitchFamily="34" charset="0"/>
              <a:buChar char="•"/>
            </a:pPr>
            <a:r>
              <a:rPr lang="nl-NL" dirty="0"/>
              <a:t>Verkenning impact van digitale transformatie en HR op mens en organisatie (Thema)</a:t>
            </a:r>
          </a:p>
          <a:p>
            <a:r>
              <a:rPr lang="nl-NL" i="1" dirty="0"/>
              <a:t>HR werkgroep formeren Q4 2018 t.b.v. voortvarende start 2019.</a:t>
            </a:r>
          </a:p>
          <a:p>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108609563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7823</TotalTime>
  <Words>1709</Words>
  <Application>Microsoft Macintosh PowerPoint</Application>
  <PresentationFormat>Diavoorstelling (4:3)</PresentationFormat>
  <Paragraphs>271</Paragraphs>
  <Slides>11</Slides>
  <Notes>11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Rick Sieling</dc:creator>
  <cp:lastModifiedBy>Emst HJ van, Harold</cp:lastModifiedBy>
  <cp:revision>583</cp:revision>
  <cp:lastPrinted>2017-10-26T07:31:16Z</cp:lastPrinted>
  <dcterms:created xsi:type="dcterms:W3CDTF">2013-03-25T13:47:20Z</dcterms:created>
  <dcterms:modified xsi:type="dcterms:W3CDTF">2018-10-11T07:11:05Z</dcterms:modified>
</cp:coreProperties>
</file>