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4" r:id="rId2"/>
    <p:sldId id="330" r:id="rId3"/>
    <p:sldId id="343" r:id="rId4"/>
    <p:sldId id="332" r:id="rId5"/>
    <p:sldId id="338" r:id="rId6"/>
    <p:sldId id="329" r:id="rId7"/>
    <p:sldId id="333" r:id="rId8"/>
    <p:sldId id="331" r:id="rId9"/>
    <p:sldId id="334" r:id="rId10"/>
    <p:sldId id="348" r:id="rId11"/>
    <p:sldId id="352" r:id="rId12"/>
    <p:sldId id="351" r:id="rId13"/>
  </p:sldIdLst>
  <p:sldSz cx="9144000" cy="6858000" type="screen4x3"/>
  <p:notesSz cx="6789738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MB913" initials="-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00CCFF"/>
    <a:srgbClr val="339933"/>
    <a:srgbClr val="FF66FF"/>
    <a:srgbClr val="BD7E0D"/>
    <a:srgbClr val="05C517"/>
    <a:srgbClr val="BB0F8E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05" autoAdjust="0"/>
  </p:normalViewPr>
  <p:slideViewPr>
    <p:cSldViewPr>
      <p:cViewPr>
        <p:scale>
          <a:sx n="134" d="100"/>
          <a:sy n="134" d="100"/>
        </p:scale>
        <p:origin x="100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20" cy="496490"/>
          </a:xfrm>
          <a:prstGeom prst="rect">
            <a:avLst/>
          </a:prstGeom>
        </p:spPr>
        <p:txBody>
          <a:bodyPr vert="horz" lIns="92952" tIns="46476" rIns="92952" bIns="46476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5948" y="1"/>
            <a:ext cx="2942220" cy="496490"/>
          </a:xfrm>
          <a:prstGeom prst="rect">
            <a:avLst/>
          </a:prstGeom>
        </p:spPr>
        <p:txBody>
          <a:bodyPr vert="horz" lIns="92952" tIns="46476" rIns="92952" bIns="46476" rtlCol="0"/>
          <a:lstStyle>
            <a:lvl1pPr algn="r">
              <a:defRPr sz="1200"/>
            </a:lvl1pPr>
          </a:lstStyle>
          <a:p>
            <a:fld id="{9242E46F-FCCC-4639-9CF5-7C0F444CA2E3}" type="datetimeFigureOut">
              <a:rPr lang="nl-NL" smtClean="0"/>
              <a:t>21-12-17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2" tIns="46476" rIns="92952" bIns="4647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8974" y="4716662"/>
            <a:ext cx="5431790" cy="4468416"/>
          </a:xfrm>
          <a:prstGeom prst="rect">
            <a:avLst/>
          </a:prstGeom>
        </p:spPr>
        <p:txBody>
          <a:bodyPr vert="horz" lIns="92952" tIns="46476" rIns="92952" bIns="46476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2220" cy="496490"/>
          </a:xfrm>
          <a:prstGeom prst="rect">
            <a:avLst/>
          </a:prstGeom>
        </p:spPr>
        <p:txBody>
          <a:bodyPr vert="horz" lIns="92952" tIns="46476" rIns="92952" bIns="46476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5948" y="9431600"/>
            <a:ext cx="2942220" cy="496490"/>
          </a:xfrm>
          <a:prstGeom prst="rect">
            <a:avLst/>
          </a:prstGeom>
        </p:spPr>
        <p:txBody>
          <a:bodyPr vert="horz" lIns="92952" tIns="46476" rIns="92952" bIns="46476" rtlCol="0" anchor="b"/>
          <a:lstStyle>
            <a:lvl1pPr algn="r">
              <a:defRPr sz="1200"/>
            </a:lvl1pPr>
          </a:lstStyle>
          <a:p>
            <a:fld id="{B54372A7-8E14-4E20-ABAB-497E3EA231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90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72A7-8E14-4E20-ABAB-497E3EA231A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660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72A7-8E14-4E20-ABAB-497E3EA231A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03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72A7-8E14-4E20-ABAB-497E3EA231A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46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72A7-8E14-4E20-ABAB-497E3EA231A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874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72A7-8E14-4E20-ABAB-497E3EA231A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269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72A7-8E14-4E20-ABAB-497E3EA231A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780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72A7-8E14-4E20-ABAB-497E3EA231A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07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72A7-8E14-4E20-ABAB-497E3EA231A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295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72A7-8E14-4E20-ABAB-497E3EA231A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926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72A7-8E14-4E20-ABAB-497E3EA231A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72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64-7241-6F43-BFDD-64521F1F4DC1}" type="datetime1">
              <a:rPr lang="nl-NL" smtClean="0"/>
              <a:t>21-12-17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01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C26E-3DBD-1548-8DF0-CD2DC299BC32}" type="datetime1">
              <a:rPr lang="nl-NL" smtClean="0"/>
              <a:t>21-12-17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85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1DC-7A2E-034D-9DF4-C1A7F5A4E4E6}" type="datetime1">
              <a:rPr lang="nl-NL" smtClean="0"/>
              <a:t>21-12-17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7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FD89-7792-994B-8212-90BE4B8C4264}" type="datetime1">
              <a:rPr lang="nl-NL" smtClean="0"/>
              <a:t>21-12-17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78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931-7ACA-D546-8026-7BABC97D2726}" type="datetime1">
              <a:rPr lang="nl-NL" smtClean="0"/>
              <a:t>21-12-17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18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94BA-0086-D440-AB7D-D2BCD0AE8DC3}" type="datetime1">
              <a:rPr lang="nl-NL" smtClean="0"/>
              <a:t>21-12-17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98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49CD-E333-4240-8730-F7C41257BD81}" type="datetime1">
              <a:rPr lang="nl-NL" smtClean="0"/>
              <a:t>21-12-17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25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9033-D86C-BA41-879B-C2708EB55002}" type="datetime1">
              <a:rPr lang="nl-NL" smtClean="0"/>
              <a:t>21-12-17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58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AAC6-4575-B345-8DB5-E686C94676D2}" type="datetime1">
              <a:rPr lang="nl-NL" smtClean="0"/>
              <a:t>21-12-17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74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E039-6C0F-9A40-9E7F-95F5114546F4}" type="datetime1">
              <a:rPr lang="nl-NL" smtClean="0"/>
              <a:t>21-12-17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76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C1DC-E667-354B-AB94-898CAB226339}" type="datetime1">
              <a:rPr lang="nl-NL" smtClean="0"/>
              <a:t>21-12-17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23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294A-F3AC-E94C-85D8-218E1253AADF}" type="datetime1">
              <a:rPr lang="nl-NL" smtClean="0"/>
              <a:t>21-12-17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118E-961F-4D87-BE12-C2E5ECE613F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24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104753"/>
            <a:ext cx="2002557" cy="42059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95536" y="6165304"/>
            <a:ext cx="288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www.samenwerkingnoord.nl</a:t>
            </a:r>
            <a:endParaRPr lang="nl-NL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34129"/>
              </p:ext>
            </p:extLst>
          </p:nvPr>
        </p:nvGraphicFramePr>
        <p:xfrm>
          <a:off x="1835696" y="1295968"/>
          <a:ext cx="5993383" cy="2925120"/>
        </p:xfrm>
        <a:graphic>
          <a:graphicData uri="http://schemas.openxmlformats.org/drawingml/2006/table">
            <a:tbl>
              <a:tblPr/>
              <a:tblGrid>
                <a:gridCol w="5993383"/>
              </a:tblGrid>
              <a:tr h="2925120">
                <a:tc>
                  <a:txBody>
                    <a:bodyPr/>
                    <a:lstStyle/>
                    <a:p>
                      <a:r>
                        <a:rPr lang="nl-NL" sz="6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Werkplan 2018</a:t>
                      </a:r>
                      <a:endParaRPr lang="nl-NL" sz="6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NL" sz="3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2800" baseline="0" dirty="0" smtClean="0">
                          <a:solidFill>
                            <a:schemeClr val="tx1"/>
                          </a:solidFill>
                        </a:rPr>
                        <a:t>Samenwerken door Samen te doen!</a:t>
                      </a:r>
                    </a:p>
                    <a:p>
                      <a:endParaRPr lang="nl-NL" sz="2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Werkplan 2018 Samenwerking Noord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1</a:t>
            </a:fld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611560" y="4790182"/>
            <a:ext cx="79208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2"/>
                </a:solidFill>
              </a:rPr>
              <a:t>Samenwerking Noord is een netwerkorganisatie en werkt samen met (strategische) partners </a:t>
            </a:r>
            <a:r>
              <a:rPr lang="nl-NL" sz="1400" dirty="0" smtClean="0">
                <a:solidFill>
                  <a:schemeClr val="tx2"/>
                </a:solidFill>
              </a:rPr>
              <a:t> als IT </a:t>
            </a:r>
            <a:r>
              <a:rPr lang="nl-NL" sz="1400" dirty="0">
                <a:solidFill>
                  <a:schemeClr val="tx2"/>
                </a:solidFill>
              </a:rPr>
              <a:t>Academy, Noorderlink, </a:t>
            </a:r>
            <a:r>
              <a:rPr lang="nl-NL" sz="1400" dirty="0" err="1">
                <a:solidFill>
                  <a:schemeClr val="tx2"/>
                </a:solidFill>
              </a:rPr>
              <a:t>Connect.frl</a:t>
            </a:r>
            <a:r>
              <a:rPr lang="nl-NL" sz="1400" dirty="0">
                <a:solidFill>
                  <a:schemeClr val="tx2"/>
                </a:solidFill>
              </a:rPr>
              <a:t>, Digital Office </a:t>
            </a:r>
            <a:r>
              <a:rPr lang="nl-NL" sz="1400" dirty="0" smtClean="0">
                <a:solidFill>
                  <a:schemeClr val="tx2"/>
                </a:solidFill>
              </a:rPr>
              <a:t>Groningen. </a:t>
            </a:r>
          </a:p>
          <a:p>
            <a:pPr algn="ctr"/>
            <a:r>
              <a:rPr lang="nl-NL" sz="1400" dirty="0" smtClean="0">
                <a:solidFill>
                  <a:schemeClr val="tx2"/>
                </a:solidFill>
              </a:rPr>
              <a:t>Samenwerking </a:t>
            </a:r>
            <a:r>
              <a:rPr lang="nl-NL" sz="1400" dirty="0">
                <a:solidFill>
                  <a:schemeClr val="tx2"/>
                </a:solidFill>
              </a:rPr>
              <a:t>Noord richt zich met haar activiteiten op de drie Noordelijke provincies Groningen, Friesland en Drenthe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121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9512" y="116632"/>
            <a:ext cx="8784976" cy="655272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83568" y="548680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Kernteam</a:t>
            </a:r>
            <a:r>
              <a:rPr lang="nl-NL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60993"/>
              </p:ext>
            </p:extLst>
          </p:nvPr>
        </p:nvGraphicFramePr>
        <p:xfrm>
          <a:off x="179511" y="1224001"/>
          <a:ext cx="8784977" cy="5412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1416"/>
                <a:gridCol w="4123561"/>
              </a:tblGrid>
              <a:tr h="4440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Kerntaken</a:t>
                      </a:r>
                    </a:p>
                  </a:txBody>
                  <a:tcPr marL="108000" marR="180000" marT="72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Concreet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133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baseline="0" noProof="0" dirty="0" smtClean="0"/>
                        <a:t>Voorzitter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/>
                        <a:t>Opdrachtgever namens stuurgroep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1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baseline="0" noProof="0" dirty="0" smtClean="0"/>
                        <a:t>Secretaris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Faciliteren besluitvorming</a:t>
                      </a:r>
                      <a:r>
                        <a:rPr lang="nl-NL" sz="1000" b="0" baseline="0" noProof="0" dirty="0" smtClean="0"/>
                        <a:t> in stuurgroep en kernteam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/>
                        <a:t>Penvoerder strategische documenten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/>
                        <a:t>Operationele communicatie</a:t>
                      </a:r>
                      <a:endParaRPr lang="nl-NL" sz="1000" b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baseline="0" noProof="0" dirty="0" smtClean="0"/>
                        <a:t>Relatie-/innovatiemanagement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000" b="0" baseline="0" noProof="0" dirty="0" smtClean="0"/>
                        <a:t>Op hoogte zijn en blijven van kennisbehoefte bij leden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000" b="0" baseline="0" noProof="0" dirty="0" smtClean="0"/>
                        <a:t>Op hoogte zijn en blijven van nieuwste ontwikkelingen in markt en toepasbaar maken voor leden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000" b="0" baseline="0" noProof="0" dirty="0" smtClean="0"/>
                        <a:t>Op hoogte zijn van HR/ICT vraagstukken bij leden en vertalen naar concrete activiteiten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000" b="0" baseline="0" noProof="0" dirty="0" smtClean="0"/>
                        <a:t>Toegevoegde waarde van lidmaatschap voor leden borgen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000" b="0" baseline="0" noProof="0" dirty="0" smtClean="0"/>
                        <a:t>Vergroten bekendheid Samenwerking Noord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l-NL" sz="1000" b="0" baseline="0" noProof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l-NL" sz="1000" b="0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baseline="0" noProof="0" dirty="0" smtClean="0"/>
                        <a:t>Eventmanagement</a:t>
                      </a:r>
                      <a:r>
                        <a:rPr lang="nl-NL" sz="1000" b="0" baseline="0" noProof="0" dirty="0" smtClean="0"/>
                        <a:t>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000" b="0" baseline="0" noProof="0" dirty="0" smtClean="0"/>
                        <a:t>Voorbereiden en organiseren (kennis)bijeenkomsten, workshops, seminars, etc. Op aangeven van en in samenwerking met relatie-/innovatiemanagement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l-NL" sz="1000" b="0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baseline="0" noProof="0" dirty="0" smtClean="0"/>
                        <a:t>Communicatie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baseline="0" noProof="0" dirty="0" smtClean="0"/>
                        <a:t>-    Verzorgen van adequate communicatie naar de leden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baseline="0" noProof="0" dirty="0" smtClean="0"/>
                        <a:t>-    Verzorgen van externe communicatie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baseline="0" noProof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Voorzitten stuurgroep en aansturen kernteam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Voorzitter adviesraad IT Academy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Voorbereiden/voorzitten kernteam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Voorbereiden stuurgroep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Penvoerder werkplan, beleidsdocumenten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Opstellen en bewaken begroting </a:t>
                      </a:r>
                      <a:r>
                        <a:rPr lang="nl-NL" sz="1000" b="0" baseline="0" noProof="0" dirty="0" err="1" smtClean="0">
                          <a:solidFill>
                            <a:schemeClr val="tx1"/>
                          </a:solidFill>
                        </a:rPr>
                        <a:t>ism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b="0" baseline="0" noProof="0" dirty="0" err="1" smtClean="0">
                          <a:solidFill>
                            <a:schemeClr val="tx1"/>
                          </a:solidFill>
                        </a:rPr>
                        <a:t>stuurgroeplid</a:t>
                      </a: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err="1" smtClean="0">
                          <a:solidFill>
                            <a:schemeClr val="tx1"/>
                          </a:solidFill>
                        </a:rPr>
                        <a:t>Ism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voorzitter zorg dragen voor inhoudelijke verbinding 3 thema’s SN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2x per jaar bezoeken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leden, wat leidt tot activiteiten en initiatieven  o.g.v. kennis en HR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Borgen dat sectorfoto wordt ontwikkeld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Initiëren samenwerking binnen sector en over sectoren heen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Initiëren van events</a:t>
                      </a: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Aansluiten bij relevante netwerken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Kennis en behoeften vertalen naar beleid en strategische agenda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Ondersteunen stuurgroep waar nodig</a:t>
                      </a:r>
                      <a:endParaRPr lang="nl-NL" sz="1000" b="0" i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Klanttevredenheid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&gt; 7.5, te toetsen middels jaarlijkse </a:t>
                      </a:r>
                      <a:r>
                        <a:rPr lang="nl-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enquête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Onderhouden contact IT Academy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nl-NL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grote events en 6 kleine events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i="0" baseline="0" noProof="0" dirty="0" smtClean="0">
                          <a:solidFill>
                            <a:schemeClr val="tx1"/>
                          </a:solidFill>
                        </a:rPr>
                        <a:t>Aantoonbare tevredenheid van bezoekers en samenwerkingspartners door uitvoeren van evaluaties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i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Marketing-/communicatieplan</a:t>
                      </a:r>
                      <a:r>
                        <a:rPr lang="nl-NL" sz="1000" b="0" i="0" baseline="0" noProof="0" dirty="0" smtClean="0">
                          <a:solidFill>
                            <a:schemeClr val="tx1"/>
                          </a:solidFill>
                        </a:rPr>
                        <a:t> opstellen</a:t>
                      </a:r>
                      <a:endParaRPr lang="nl-NL" sz="1000" b="0" i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Actuele website SN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Up </a:t>
                      </a:r>
                      <a:r>
                        <a:rPr lang="nl-NL" sz="1000" b="0" i="0" noProof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 date nieuws, plaatsing binnen 1 week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10 nieuwsbrieven per jaar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Samenwerking met Communicatie- en persbureau</a:t>
                      </a:r>
                      <a:r>
                        <a:rPr lang="nl-NL" sz="1000" b="0" i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b="0" i="0" baseline="0" noProof="0" dirty="0" err="1" smtClean="0">
                          <a:solidFill>
                            <a:schemeClr val="tx1"/>
                          </a:solidFill>
                        </a:rPr>
                        <a:t>Tammeling</a:t>
                      </a:r>
                      <a:endParaRPr lang="nl-NL" sz="1000" b="0" i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i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i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5B61-2FCC-4D0C-B576-D92D10B4281D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26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9512" y="116632"/>
            <a:ext cx="8784976" cy="655272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83568" y="548680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Stuurgroep</a:t>
            </a:r>
            <a:r>
              <a:rPr lang="nl-NL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967378"/>
              </p:ext>
            </p:extLst>
          </p:nvPr>
        </p:nvGraphicFramePr>
        <p:xfrm>
          <a:off x="179511" y="1224001"/>
          <a:ext cx="8784977" cy="5564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1416"/>
                <a:gridCol w="4123561"/>
              </a:tblGrid>
              <a:tr h="4440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Kerntaken</a:t>
                      </a:r>
                    </a:p>
                  </a:txBody>
                  <a:tcPr marL="108000" marR="180000" marT="72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Concreet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133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1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1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baseline="0" noProof="0" dirty="0" smtClean="0">
                          <a:solidFill>
                            <a:schemeClr val="tx1"/>
                          </a:solidFill>
                        </a:rPr>
                        <a:t>Stuurgroep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1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Stuurt op basis van vastgesteld werkplan, begroting (</a:t>
                      </a:r>
                      <a:r>
                        <a:rPr lang="nl-NL" sz="1000" b="0" baseline="0" noProof="0" dirty="0" err="1" smtClean="0">
                          <a:solidFill>
                            <a:schemeClr val="tx1"/>
                          </a:solidFill>
                        </a:rPr>
                        <a:t>financi</a:t>
                      </a:r>
                      <a:r>
                        <a:rPr lang="nl-NL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ë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n maandelijks als vast agendapunt) en dashboard dat 1x per Q wordt aangeleverd door kernteam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Neemt besluiten over voorliggende onderwerpen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Elk lid is trekker van een sector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Lid is op de hoogte van relevante ontwikkelingen in eigen sector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Lid vertegenwoordigt actief zijn/haar thema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Stuurgroep bestaat uit 1 vertegenwoordiger per sector/thema, voorzitter en secretaris (dit wordt eventueel later geoperationaliseerd als sectoren zich hebben doorontwikkeld)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Vooralsnog worden </a:t>
                      </a:r>
                      <a:r>
                        <a:rPr lang="nl-NL" sz="1000" b="0" baseline="0" noProof="0" dirty="0" err="1" smtClean="0">
                          <a:solidFill>
                            <a:schemeClr val="tx1"/>
                          </a:solidFill>
                        </a:rPr>
                        <a:t>stuurgroepvergaderingen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1x per maand gehouden. Eventueel na de zomervakantie 2018 de frequentie naar 1x per zes (6) weken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Actieve bijdrage aan totstandkoming van beleidsstukken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Concrete invulling van eigen portefeuille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1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Draagt zorg voor sectorbijeenkomsten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Zorgt voor adequate waarneming bij afwezigheid tijdens </a:t>
                      </a:r>
                      <a:r>
                        <a:rPr lang="nl-NL" sz="1000" b="0" baseline="0" noProof="0" dirty="0" err="1" smtClean="0">
                          <a:solidFill>
                            <a:schemeClr val="tx1"/>
                          </a:solidFill>
                        </a:rPr>
                        <a:t>stuurgroepvergaderingen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van vergelijkbaar functieniveau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aseline="0" dirty="0" smtClean="0">
                          <a:solidFill>
                            <a:schemeClr val="tx1"/>
                          </a:solidFill>
                        </a:rPr>
                        <a:t>Doet 1x per kwartaal verslag in stuurgroep van relevante ontwikkelingen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aseline="0" dirty="0" smtClean="0">
                          <a:solidFill>
                            <a:schemeClr val="tx1"/>
                          </a:solidFill>
                        </a:rPr>
                        <a:t>Doet 1x per kwartaal verslag in stuurgroep van eigen thema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err="1" smtClean="0">
                          <a:solidFill>
                            <a:schemeClr val="tx1"/>
                          </a:solidFill>
                        </a:rPr>
                        <a:t>Stuurgroeplid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draagt inhoudelijk bij aan opstellen van beleidsstukken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i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nl-NL" sz="1000" b="0" i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5B61-2FCC-4D0C-B576-D92D10B4281D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76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104753"/>
            <a:ext cx="2002557" cy="42059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95536" y="6165304"/>
            <a:ext cx="288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www.samenwerkingnoord.nl</a:t>
            </a:r>
            <a:endParaRPr lang="nl-NL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48110"/>
              </p:ext>
            </p:extLst>
          </p:nvPr>
        </p:nvGraphicFramePr>
        <p:xfrm>
          <a:off x="471945" y="332656"/>
          <a:ext cx="8406868" cy="1402080"/>
        </p:xfrm>
        <a:graphic>
          <a:graphicData uri="http://schemas.openxmlformats.org/drawingml/2006/table">
            <a:tbl>
              <a:tblPr/>
              <a:tblGrid>
                <a:gridCol w="7628447"/>
                <a:gridCol w="778421"/>
              </a:tblGrid>
              <a:tr h="572654">
                <a:tc>
                  <a:txBody>
                    <a:bodyPr/>
                    <a:lstStyle/>
                    <a:p>
                      <a:r>
                        <a:rPr lang="nl-NL" sz="20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Mbt</a:t>
                      </a:r>
                      <a:r>
                        <a:rPr lang="nl-NL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begroting:</a:t>
                      </a:r>
                    </a:p>
                    <a:p>
                      <a:endParaRPr lang="nl-NL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nl-NL" sz="18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nl-NL" sz="1700" baseline="0" dirty="0" smtClean="0"/>
                    </a:p>
                    <a:p>
                      <a:endParaRPr lang="nl-NL" sz="17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baseline="0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29859"/>
              </p:ext>
            </p:extLst>
          </p:nvPr>
        </p:nvGraphicFramePr>
        <p:xfrm>
          <a:off x="467544" y="764704"/>
          <a:ext cx="7992888" cy="5669280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360040">
                <a:tc>
                  <a:txBody>
                    <a:bodyPr/>
                    <a:lstStyle/>
                    <a:p>
                      <a:endParaRPr lang="nl-NL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12306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Begroting is gebaseerd op het kalenderjaar 2018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Begroting is gebaseerd op 48 leden in 2018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Voorstel formatie kernteam 2018 is middels aantal scenario’s in concept begroting verwerkt alsmede een gestaffelde contributie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nl-NL" sz="180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Begroting is gebaseerd op een jaarcontributie, naar rato van instapdatum nieuwe leden</a:t>
                      </a:r>
                      <a:endParaRPr lang="nl-NL" sz="1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8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Indien de </a:t>
                      </a:r>
                      <a:r>
                        <a:rPr lang="nl-NL" sz="1800" kern="1200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</a:t>
                      </a:r>
                      <a:r>
                        <a:rPr lang="en-US" sz="1800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ë</a:t>
                      </a:r>
                      <a:r>
                        <a:rPr lang="nl-NL" sz="1800" kern="1200" baseline="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nl-NL" sz="180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investering voor een activiteit en/of event naar verwachting negatief afwijkt van de begroting 2018 wordt betreffende activiteit/eventbegroting van tevoren voorgelegd aan de stuurgroep</a:t>
                      </a:r>
                      <a:endParaRPr lang="nl-NL" sz="180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Eventuele opzegging vindt ten minste drie (3) maanden voor 1 januari van elk jaar plaats door schriftelijke opzegging bij de secretaris. Bij geen opzegging vindt automatisch verlenging plaats van het lidmaatschap met 1 kalenderjaar. Hierbij is het wenselijk dat de contributie voor het opvolgende jaar is vastgesteld en gecommuniceerd naar de leden voor de laatste opzegmogelijkheid.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l-NL" sz="180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NL" sz="18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NL" sz="18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NL" sz="18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93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104753"/>
            <a:ext cx="2002557" cy="42059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95536" y="6165304"/>
            <a:ext cx="288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www.samenwerkingnoord.nl</a:t>
            </a:r>
            <a:endParaRPr lang="nl-NL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79526"/>
              </p:ext>
            </p:extLst>
          </p:nvPr>
        </p:nvGraphicFramePr>
        <p:xfrm>
          <a:off x="471945" y="332656"/>
          <a:ext cx="8406869" cy="1188720"/>
        </p:xfrm>
        <a:graphic>
          <a:graphicData uri="http://schemas.openxmlformats.org/drawingml/2006/table">
            <a:tbl>
              <a:tblPr/>
              <a:tblGrid>
                <a:gridCol w="6188287"/>
                <a:gridCol w="2218582"/>
              </a:tblGrid>
              <a:tr h="572654">
                <a:tc>
                  <a:txBody>
                    <a:bodyPr/>
                    <a:lstStyle/>
                    <a:p>
                      <a:r>
                        <a:rPr lang="nl-NL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Uitgangspunten werkplan 2018:</a:t>
                      </a:r>
                    </a:p>
                    <a:p>
                      <a:endParaRPr lang="nl-NL" sz="18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nl-NL" sz="1700" baseline="0" dirty="0" smtClean="0"/>
                    </a:p>
                    <a:p>
                      <a:endParaRPr lang="nl-NL" sz="17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baseline="0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716064"/>
              </p:ext>
            </p:extLst>
          </p:nvPr>
        </p:nvGraphicFramePr>
        <p:xfrm>
          <a:off x="467544" y="764704"/>
          <a:ext cx="7992888" cy="9889027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288032">
                <a:tc>
                  <a:txBody>
                    <a:bodyPr/>
                    <a:lstStyle/>
                    <a:p>
                      <a:endParaRPr lang="nl-NL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15987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Het werkplan geldt van 1 januari 2018 tot en met 31 december 2018 inclusief bijbehorende begroting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Centraal in het werkplan staan de thema’s 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2000" b="1" baseline="0" dirty="0" smtClean="0">
                          <a:solidFill>
                            <a:schemeClr val="tx2"/>
                          </a:solidFill>
                        </a:rPr>
                        <a:t>HR/Talent- en loopbaanontwikkeling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2000" b="1" baseline="0" dirty="0" smtClean="0">
                          <a:solidFill>
                            <a:schemeClr val="tx2"/>
                          </a:solidFill>
                        </a:rPr>
                        <a:t>Kennis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2000" b="1" baseline="0" dirty="0" smtClean="0">
                          <a:solidFill>
                            <a:schemeClr val="tx2"/>
                          </a:solidFill>
                        </a:rPr>
                        <a:t>Versterking van de regionale economie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Primaire focus ligt op de kwaliteit van de te verrichten activiteiten, niet op groei qua ledental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De vastgestelde doelstellingen zijn realistisch én uitdagend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Alle thema’s (HR, Kennis, Economie) zijn belegd bij een </a:t>
                      </a:r>
                      <a:r>
                        <a:rPr lang="nl-NL" sz="1800" baseline="0" dirty="0" err="1" smtClean="0">
                          <a:solidFill>
                            <a:schemeClr val="tx2"/>
                          </a:solidFill>
                        </a:rPr>
                        <a:t>stuurgroeplid</a:t>
                      </a: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 in samenwerking met betreffende relatie-/innovatiemanager(s).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Een lid van de stuurgroep is verantwoordelijk voor control op de begroting in samenwerking met de secretaris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Relatie-/innovatiemanagers initiëren, faciliteren en verbinden op de 3 thema’s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Per kwartaal monitoring op voortgang (nieuwe) initiatieven/werkplan binnen SN. Bij onvoldoende voortgang, te bepalen door stuurgroep, wordt initiatief gestopt.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l-NL" sz="20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1598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l-NL" sz="20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Werkplan 2018 Samenwerking Noord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96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104753"/>
            <a:ext cx="2002557" cy="42059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95536" y="6165304"/>
            <a:ext cx="288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www.samenwerkingnoord.nl</a:t>
            </a:r>
            <a:endParaRPr lang="nl-NL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645303"/>
              </p:ext>
            </p:extLst>
          </p:nvPr>
        </p:nvGraphicFramePr>
        <p:xfrm>
          <a:off x="471945" y="332656"/>
          <a:ext cx="8406870" cy="1800200"/>
        </p:xfrm>
        <a:graphic>
          <a:graphicData uri="http://schemas.openxmlformats.org/drawingml/2006/table">
            <a:tbl>
              <a:tblPr/>
              <a:tblGrid>
                <a:gridCol w="8198590"/>
                <a:gridCol w="208280"/>
              </a:tblGrid>
              <a:tr h="1800200">
                <a:tc>
                  <a:txBody>
                    <a:bodyPr/>
                    <a:lstStyle/>
                    <a:p>
                      <a:r>
                        <a:rPr lang="nl-NL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Speerpunten thema HR/Talent- en Loopbaanontwikkeling 2018 </a:t>
                      </a:r>
                      <a:endParaRPr lang="nl-NL" sz="17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baseline="0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245893"/>
              </p:ext>
            </p:extLst>
          </p:nvPr>
        </p:nvGraphicFramePr>
        <p:xfrm>
          <a:off x="467544" y="1052736"/>
          <a:ext cx="7992888" cy="7192711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3708">
                <a:tc>
                  <a:txBody>
                    <a:bodyPr/>
                    <a:lstStyle/>
                    <a:p>
                      <a:pPr marL="400050" indent="-400050" algn="just">
                        <a:buFont typeface="+mj-lt"/>
                        <a:buAutoNum type="arabicPeriod"/>
                      </a:pP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Vergroten</a:t>
                      </a:r>
                      <a:r>
                        <a:rPr lang="nl-NL" sz="1800" baseline="0" dirty="0" smtClean="0">
                          <a:solidFill>
                            <a:srgbClr val="002060"/>
                          </a:solidFill>
                        </a:rPr>
                        <a:t> van het aanbod van ICT personeel, </a:t>
                      </a:r>
                      <a:r>
                        <a:rPr lang="nl-NL" sz="1800" baseline="0" dirty="0" err="1" smtClean="0">
                          <a:solidFill>
                            <a:srgbClr val="002060"/>
                          </a:solidFill>
                        </a:rPr>
                        <a:t>oa</a:t>
                      </a:r>
                      <a:r>
                        <a:rPr lang="nl-NL" sz="1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NL" sz="1800" baseline="0" dirty="0" err="1" smtClean="0">
                          <a:solidFill>
                            <a:srgbClr val="002060"/>
                          </a:solidFill>
                        </a:rPr>
                        <a:t>dmv</a:t>
                      </a:r>
                      <a:r>
                        <a:rPr lang="nl-NL" sz="1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scholing, </a:t>
                      </a:r>
                      <a:r>
                        <a:rPr lang="nl-NL" sz="1800" dirty="0" err="1" smtClean="0">
                          <a:solidFill>
                            <a:srgbClr val="002060"/>
                          </a:solidFill>
                        </a:rPr>
                        <a:t>traineeships</a:t>
                      </a: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 en adoptieprogramma’s </a:t>
                      </a:r>
                    </a:p>
                    <a:p>
                      <a:pPr marL="400050" indent="-400050" algn="just">
                        <a:buFont typeface="+mj-lt"/>
                        <a:buAutoNum type="arabicPeriod"/>
                      </a:pPr>
                      <a:r>
                        <a:rPr lang="nl-NL" sz="1800" b="0" noProof="0" dirty="0" smtClean="0">
                          <a:solidFill>
                            <a:srgbClr val="002060"/>
                          </a:solidFill>
                        </a:rPr>
                        <a:t>Behoud van talent en werkgelegenheid</a:t>
                      </a:r>
                      <a:r>
                        <a:rPr lang="nl-NL" sz="1800" b="0" baseline="0" noProof="0" dirty="0" smtClean="0">
                          <a:solidFill>
                            <a:srgbClr val="002060"/>
                          </a:solidFill>
                        </a:rPr>
                        <a:t> voor Noord-Nederland</a:t>
                      </a:r>
                      <a:endParaRPr lang="nl-NL" sz="18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400050" indent="-400050" algn="just">
                        <a:buFont typeface="+mj-lt"/>
                        <a:buAutoNum type="arabicPeriod"/>
                      </a:pP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Intensiveren verbinding</a:t>
                      </a:r>
                      <a:r>
                        <a:rPr lang="nl-NL" sz="1800" baseline="0" dirty="0" smtClean="0">
                          <a:solidFill>
                            <a:srgbClr val="002060"/>
                          </a:solidFill>
                        </a:rPr>
                        <a:t> onderwijs met behoefte uit het werkveld</a:t>
                      </a: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marL="400050" indent="-400050" algn="just">
                        <a:buFont typeface="+mj-lt"/>
                        <a:buAutoNum type="arabicPeriod"/>
                      </a:pP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Mobiliteit </a:t>
                      </a:r>
                      <a:r>
                        <a:rPr lang="nl-NL" sz="1800" dirty="0" err="1" smtClean="0">
                          <a:solidFill>
                            <a:srgbClr val="002060"/>
                          </a:solidFill>
                        </a:rPr>
                        <a:t>ihkv</a:t>
                      </a: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 talent- en loopbaanontwikkeling vergroten</a:t>
                      </a:r>
                    </a:p>
                    <a:p>
                      <a:pPr marL="400050" indent="-400050" algn="just">
                        <a:buFont typeface="+mj-lt"/>
                        <a:buAutoNum type="arabicPeriod"/>
                      </a:pP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Vergroten van het aanbod</a:t>
                      </a:r>
                      <a:r>
                        <a:rPr lang="nl-NL" sz="1800" baseline="0" dirty="0" smtClean="0">
                          <a:solidFill>
                            <a:srgbClr val="002060"/>
                          </a:solidFill>
                        </a:rPr>
                        <a:t> van aantrekkelijke ICT-opdrachten</a:t>
                      </a:r>
                      <a:endParaRPr lang="nl-NL" sz="18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l-NL" sz="18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l-NL" sz="18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32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NL" sz="18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5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9512" y="116632"/>
            <a:ext cx="8784976" cy="655272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83568" y="54868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Thema HR/Talent- en Loopbaanontwikkelin</a:t>
            </a:r>
            <a:r>
              <a:rPr lang="nl-NL" sz="2000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g</a:t>
            </a:r>
            <a:r>
              <a:rPr lang="nl-NL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262430"/>
              </p:ext>
            </p:extLst>
          </p:nvPr>
        </p:nvGraphicFramePr>
        <p:xfrm>
          <a:off x="251520" y="1052736"/>
          <a:ext cx="8640960" cy="578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3085740"/>
                <a:gridCol w="2422007"/>
                <a:gridCol w="1405021"/>
              </a:tblGrid>
              <a:tr h="565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Speerpunt</a:t>
                      </a:r>
                    </a:p>
                  </a:txBody>
                  <a:tcPr marL="108000" marR="180000" marT="72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Concreet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Neveneffect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Wie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247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nl-NL" sz="1000" dirty="0" smtClean="0">
                          <a:solidFill>
                            <a:schemeClr val="tx1"/>
                          </a:solidFill>
                        </a:rPr>
                        <a:t>1.Vergroten</a:t>
                      </a:r>
                      <a:r>
                        <a:rPr lang="nl-NL" sz="1000" baseline="0" dirty="0" smtClean="0">
                          <a:solidFill>
                            <a:schemeClr val="tx1"/>
                          </a:solidFill>
                        </a:rPr>
                        <a:t> van aanbod ICT personeel</a:t>
                      </a:r>
                      <a:endParaRPr lang="nl-NL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00" marR="180000" marT="72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noProof="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nl-NL" sz="1000" b="0" i="1" noProof="0" dirty="0" err="1" smtClean="0">
                          <a:solidFill>
                            <a:schemeClr val="tx1"/>
                          </a:solidFill>
                        </a:rPr>
                        <a:t>traineeships</a:t>
                      </a:r>
                      <a:r>
                        <a:rPr lang="nl-NL" sz="1000" b="0" i="1" noProof="0" dirty="0" smtClean="0">
                          <a:solidFill>
                            <a:schemeClr val="tx1"/>
                          </a:solidFill>
                        </a:rPr>
                        <a:t> realiseren; per sector ten minste 1 </a:t>
                      </a:r>
                      <a:r>
                        <a:rPr lang="nl-NL" sz="1000" b="0" i="1" noProof="0" dirty="0" err="1" smtClean="0">
                          <a:solidFill>
                            <a:schemeClr val="tx1"/>
                          </a:solidFill>
                        </a:rPr>
                        <a:t>traineeship</a:t>
                      </a:r>
                      <a:endParaRPr lang="nl-NL" sz="1000" b="0" i="1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5 medewerkers die via IT Academy worden opgeleid en worden geplaatst  (instroom) (bijscholing) bij meerdere leden van SN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10 zij instromers die door bijscholing de IT arbeidsmarkt betreden en via SN tijdelijke werkervaringsplekken krijgen (dicht tegen 2</a:t>
                      </a:r>
                      <a:r>
                        <a:rPr lang="nl-NL" sz="1000" b="0" i="1" baseline="30000" noProof="0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b="0" i="1" baseline="0" noProof="0" dirty="0" err="1" smtClean="0">
                          <a:solidFill>
                            <a:schemeClr val="tx1"/>
                          </a:solidFill>
                        </a:rPr>
                        <a:t>bullet</a:t>
                      </a: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 aan)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i="1" baseline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Aantrekkelijk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werkgeverschap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Behouden van talent</a:t>
                      </a: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Relatie-/innovatiemanager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ICT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manager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IT Academy</a:t>
                      </a: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97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2. Behouden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van talent en werkgelegenheid</a:t>
                      </a: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00" marR="180000" marT="72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10 sneak previews bij de aangesloten organisaties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5  tijdelijke detacheringen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Adoptieprogramma studenten (Innovatiewerkplaats)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Adoptieprogramma trainees (</a:t>
                      </a:r>
                      <a:r>
                        <a:rPr lang="nl-NL" sz="1000" b="0" i="1" baseline="0" noProof="0" dirty="0" err="1" smtClean="0">
                          <a:solidFill>
                            <a:schemeClr val="tx1"/>
                          </a:solidFill>
                        </a:rPr>
                        <a:t>oa</a:t>
                      </a: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 RITP)</a:t>
                      </a:r>
                      <a:endParaRPr lang="nl-NL" sz="1000" b="0" i="1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Marktplaats voor vraag- en aanbod voor ICT studenten en werkgevers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Verbeteren imago noordelijke werkgevers n.a.v. afstudeeronderzoek door organiseren van event/</a:t>
                      </a:r>
                      <a:r>
                        <a:rPr lang="nl-NL" sz="1000" b="0" i="1" baseline="0" noProof="0" dirty="0" err="1" smtClean="0">
                          <a:solidFill>
                            <a:schemeClr val="tx1"/>
                          </a:solidFill>
                        </a:rPr>
                        <a:t>meetups</a:t>
                      </a: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 en korte </a:t>
                      </a:r>
                      <a:r>
                        <a:rPr lang="nl-NL" sz="1000" b="0" i="1" baseline="0" noProof="0" dirty="0" err="1" smtClean="0">
                          <a:solidFill>
                            <a:schemeClr val="tx1"/>
                          </a:solidFill>
                        </a:rPr>
                        <a:t>kennismakings</a:t>
                      </a: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 stages.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 Gemotiveerde werknemers met nieuwe ervaringen en kennis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Relatie-/innovatiemanager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Webmaster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HRM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van leden</a:t>
                      </a: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41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3. Verbinden onderwijs met het</a:t>
                      </a:r>
                      <a:r>
                        <a:rPr lang="nl-NL" sz="1000" b="0" i="0" baseline="0" noProof="0" dirty="0" smtClean="0">
                          <a:solidFill>
                            <a:schemeClr val="tx1"/>
                          </a:solidFill>
                        </a:rPr>
                        <a:t> werkveld</a:t>
                      </a:r>
                      <a:endParaRPr lang="nl-NL" sz="1000" b="0" i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00" marR="180000" marT="72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10 werkervaringsplekken voor docenten, verdeeld over ten minste 4 sectoren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Bijdrage uit het werkveld richting het onderwijs, aantal en sectoren?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(prikboard)</a:t>
                      </a:r>
                      <a:r>
                        <a:rPr lang="nl-NL" sz="1000" b="0" i="0" baseline="0" noProof="0" dirty="0" smtClean="0">
                          <a:solidFill>
                            <a:schemeClr val="tx1"/>
                          </a:solidFill>
                        </a:rPr>
                        <a:t> voor de resourcemanagers/afdeling inkoop</a:t>
                      </a:r>
                      <a:endParaRPr lang="nl-NL" sz="1000" b="0" i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1000" b="0" i="1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1000" b="0" i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Kennisdeling en verbinden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Relatie-/innovatiemanager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Resourcemanagers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Kernteam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Afdeling inkoop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5B61-2FCC-4D0C-B576-D92D10B4281D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00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9512" y="116632"/>
            <a:ext cx="8784976" cy="655272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83568" y="54868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Vervolg thema HR/Talent- en Loopbaanontwikkeling	</a:t>
            </a:r>
            <a:r>
              <a:rPr lang="nl-NL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775699"/>
              </p:ext>
            </p:extLst>
          </p:nvPr>
        </p:nvGraphicFramePr>
        <p:xfrm>
          <a:off x="251520" y="1340769"/>
          <a:ext cx="8712967" cy="2623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3030825"/>
                <a:gridCol w="2048983"/>
                <a:gridCol w="2048983"/>
              </a:tblGrid>
              <a:tr h="239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Speerpunt</a:t>
                      </a:r>
                    </a:p>
                  </a:txBody>
                  <a:tcPr marL="108000" marR="180000" marT="72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Concreet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Neveneffect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Wie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30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/>
                        <a:t>4. Mobiliteit </a:t>
                      </a:r>
                      <a:r>
                        <a:rPr lang="nl-NL" sz="1000" b="0" noProof="0" dirty="0" err="1" smtClean="0"/>
                        <a:t>ihkv</a:t>
                      </a:r>
                      <a:r>
                        <a:rPr lang="nl-NL" sz="1000" b="0" noProof="0" dirty="0" smtClean="0"/>
                        <a:t> talent- en loopbaanontwikkeling vergroten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08000" marR="180000" marT="72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1000" b="0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baseline="0" noProof="0" dirty="0" smtClean="0"/>
                        <a:t>Opzet en uitvoering van een arbeidspool voor projectmanagers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Actief</a:t>
                      </a:r>
                      <a:r>
                        <a:rPr lang="nl-NL" sz="1000" b="0" i="0" baseline="0" noProof="0" dirty="0" smtClean="0">
                          <a:solidFill>
                            <a:schemeClr val="tx1"/>
                          </a:solidFill>
                        </a:rPr>
                        <a:t> netwerk van projectmanagers, aansluiten bij DUO en SSO Noord (uitwisseling van projectmanagers)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i="0" baseline="0" noProof="0" dirty="0" smtClean="0">
                          <a:solidFill>
                            <a:schemeClr val="tx1"/>
                          </a:solidFill>
                        </a:rPr>
                        <a:t>Niet goed uit de verf gekomen, dit onderdeel verwijderen? (zie notulen)</a:t>
                      </a:r>
                      <a:endParaRPr lang="nl-NL" sz="1000" b="0" i="1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1000" b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1000" b="0" i="1" baseline="0" noProof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noProof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Ontwikkeling van</a:t>
                      </a:r>
                      <a:r>
                        <a:rPr lang="nl-NL" sz="1000" b="0" baseline="0" noProof="0" dirty="0" smtClean="0"/>
                        <a:t> projectmanagement als vakmanschap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/>
                        <a:t>Projectmanager 2.0</a:t>
                      </a: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noProof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Projectmanager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Resourcemanagers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Relatie-/innovatiemanagers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90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nl-NL" sz="1000" b="0" noProof="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Uitwerking door portefeuillehouders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op welke manier vacatures via Noorderlink kunnen worden gedeeld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i="0" baseline="0" noProof="0" dirty="0" smtClean="0">
                          <a:solidFill>
                            <a:schemeClr val="tx1"/>
                          </a:solidFill>
                        </a:rPr>
                        <a:t>Noorderlink komt met inhoudelijk voorstel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1000" b="0" i="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i="0" baseline="0" noProof="0" dirty="0" smtClean="0">
                          <a:solidFill>
                            <a:schemeClr val="tx1"/>
                          </a:solidFill>
                        </a:rPr>
                        <a:t>Bij aanbestedingen voorwaarde toevoegen: ‘voorkeur voor noordelijke partij’.</a:t>
                      </a:r>
                      <a:endParaRPr lang="nl-NL" sz="1000" b="0" i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l-NL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5B61-2FCC-4D0C-B576-D92D10B4281D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179512" y="5517232"/>
            <a:ext cx="9396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/>
              <a:t>NB.  </a:t>
            </a:r>
            <a:r>
              <a:rPr lang="nl-NL" sz="1200" dirty="0" smtClean="0"/>
              <a:t>Operationele </a:t>
            </a:r>
            <a:r>
              <a:rPr lang="nl-NL" sz="1200" dirty="0"/>
              <a:t>bijstelling </a:t>
            </a:r>
            <a:r>
              <a:rPr lang="nl-NL" sz="1200" dirty="0" err="1"/>
              <a:t>tov</a:t>
            </a:r>
            <a:r>
              <a:rPr lang="nl-NL" sz="1200" dirty="0"/>
              <a:t> werkplan 2016-2017: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Geen eigen vacaturesite Samenwerking Noord meer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Tijdelijke uitwisselingen heeft geen primaire focus, wordt bij concrete leads/behoefte wel opgepakt</a:t>
            </a:r>
          </a:p>
        </p:txBody>
      </p:sp>
    </p:spTree>
    <p:extLst>
      <p:ext uri="{BB962C8B-B14F-4D97-AF65-F5344CB8AC3E}">
        <p14:creationId xmlns:p14="http://schemas.microsoft.com/office/powerpoint/2010/main" val="411814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104753"/>
            <a:ext cx="2002557" cy="42059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95536" y="6165304"/>
            <a:ext cx="288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www.samenwerkingnoord.nl</a:t>
            </a:r>
            <a:endParaRPr lang="nl-NL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32976"/>
              </p:ext>
            </p:extLst>
          </p:nvPr>
        </p:nvGraphicFramePr>
        <p:xfrm>
          <a:off x="471945" y="332656"/>
          <a:ext cx="8406868" cy="1188720"/>
        </p:xfrm>
        <a:graphic>
          <a:graphicData uri="http://schemas.openxmlformats.org/drawingml/2006/table">
            <a:tbl>
              <a:tblPr/>
              <a:tblGrid>
                <a:gridCol w="7268407"/>
                <a:gridCol w="1138461"/>
              </a:tblGrid>
              <a:tr h="572654">
                <a:tc>
                  <a:txBody>
                    <a:bodyPr/>
                    <a:lstStyle/>
                    <a:p>
                      <a:r>
                        <a:rPr lang="nl-NL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Speerpunten thema Kennis 2018</a:t>
                      </a:r>
                    </a:p>
                    <a:p>
                      <a:endParaRPr lang="nl-NL" sz="18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nl-NL" sz="1700" baseline="0" dirty="0" smtClean="0"/>
                    </a:p>
                    <a:p>
                      <a:endParaRPr lang="nl-NL" sz="17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baseline="0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567646"/>
              </p:ext>
            </p:extLst>
          </p:nvPr>
        </p:nvGraphicFramePr>
        <p:xfrm>
          <a:off x="323528" y="764706"/>
          <a:ext cx="8712968" cy="8656773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216022">
                <a:tc>
                  <a:txBody>
                    <a:bodyPr/>
                    <a:lstStyle/>
                    <a:p>
                      <a:endParaRPr lang="nl-NL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76442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Het delen van kennis op gebied van trends in het werkveld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Het stimuleren van kennisdeling en samenwerking binnen de sectoren.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Het (versneld) </a:t>
                      </a:r>
                      <a:r>
                        <a:rPr lang="nl-NL" sz="1800" baseline="0" dirty="0" err="1" smtClean="0">
                          <a:solidFill>
                            <a:schemeClr val="tx2"/>
                          </a:solidFill>
                        </a:rPr>
                        <a:t>initi</a:t>
                      </a: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ë</a:t>
                      </a: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ren van zelforganiserende kennisnetwerken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nl-NL" sz="180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NL" sz="18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1457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NL" sz="18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6</a:t>
            </a:fld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324272" y="2276872"/>
            <a:ext cx="878423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Business Intelligence                     </a:t>
            </a:r>
            <a:r>
              <a:rPr lang="nl-NL" sz="2400" dirty="0" smtClean="0">
                <a:solidFill>
                  <a:srgbClr val="00CCFF"/>
                </a:solidFill>
              </a:rPr>
              <a:t>Internet </a:t>
            </a:r>
            <a:r>
              <a:rPr lang="nl-NL" sz="2400" dirty="0">
                <a:solidFill>
                  <a:srgbClr val="00CCFF"/>
                </a:solidFill>
              </a:rPr>
              <a:t>of </a:t>
            </a:r>
            <a:r>
              <a:rPr lang="nl-NL" sz="2400" dirty="0" err="1" smtClean="0">
                <a:solidFill>
                  <a:srgbClr val="00CCFF"/>
                </a:solidFill>
              </a:rPr>
              <a:t>Things</a:t>
            </a:r>
            <a:r>
              <a:rPr lang="nl-NL" sz="2400" dirty="0" smtClean="0">
                <a:solidFill>
                  <a:srgbClr val="00CCFF"/>
                </a:solidFill>
              </a:rPr>
              <a:t> </a:t>
            </a:r>
          </a:p>
          <a:p>
            <a:endParaRPr lang="nl-NL" sz="2400" dirty="0" smtClean="0">
              <a:solidFill>
                <a:srgbClr val="00CCFF"/>
              </a:solidFill>
            </a:endParaRPr>
          </a:p>
          <a:p>
            <a:r>
              <a:rPr lang="nl-NL" b="1" dirty="0" smtClean="0">
                <a:solidFill>
                  <a:srgbClr val="376092"/>
                </a:solidFill>
              </a:rPr>
              <a:t>                                                                                         </a:t>
            </a:r>
            <a:r>
              <a:rPr lang="nl-NL" sz="2400" b="1" dirty="0" smtClean="0">
                <a:solidFill>
                  <a:srgbClr val="376092"/>
                </a:solidFill>
              </a:rPr>
              <a:t>Agile werken</a:t>
            </a:r>
          </a:p>
          <a:p>
            <a:endParaRPr lang="nl-NL" sz="2400" b="1" dirty="0">
              <a:solidFill>
                <a:srgbClr val="376092"/>
              </a:solidFill>
            </a:endParaRPr>
          </a:p>
          <a:p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Cyber Security                                </a:t>
            </a:r>
            <a:r>
              <a:rPr lang="nl-NL" dirty="0" smtClean="0">
                <a:solidFill>
                  <a:srgbClr val="7030A0"/>
                </a:solidFill>
              </a:rPr>
              <a:t>Strategisch/tactisch informatiemanagement</a:t>
            </a:r>
          </a:p>
          <a:p>
            <a:endParaRPr lang="nl-N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</a:rPr>
              <a:t>             </a:t>
            </a:r>
            <a:r>
              <a:rPr lang="nl-NL" sz="1600" dirty="0" smtClean="0">
                <a:solidFill>
                  <a:srgbClr val="BB0F8E"/>
                </a:solidFill>
              </a:rPr>
              <a:t>Cloud ontwikkelingen                            </a:t>
            </a:r>
            <a:r>
              <a:rPr lang="nl-NL" sz="2000" dirty="0" smtClean="0">
                <a:solidFill>
                  <a:srgbClr val="05C517"/>
                </a:solidFill>
              </a:rPr>
              <a:t>Kunstmatige intelligentie/cognitief</a:t>
            </a:r>
          </a:p>
          <a:p>
            <a:r>
              <a:rPr lang="nl-NL" sz="2000" dirty="0" smtClean="0">
                <a:solidFill>
                  <a:srgbClr val="BD7E0D"/>
                </a:solidFill>
              </a:rPr>
              <a:t>                                   Intelligente </a:t>
            </a:r>
            <a:r>
              <a:rPr lang="nl-NL" sz="2000" dirty="0">
                <a:solidFill>
                  <a:srgbClr val="BD7E0D"/>
                </a:solidFill>
              </a:rPr>
              <a:t>apps</a:t>
            </a:r>
          </a:p>
          <a:p>
            <a:r>
              <a:rPr lang="nl-NL" dirty="0" smtClean="0">
                <a:solidFill>
                  <a:srgbClr val="339933"/>
                </a:solidFill>
              </a:rPr>
              <a:t>                                                                                                                             Virtual </a:t>
            </a:r>
            <a:r>
              <a:rPr lang="nl-NL" dirty="0" err="1">
                <a:solidFill>
                  <a:srgbClr val="339933"/>
                </a:solidFill>
              </a:rPr>
              <a:t>reality</a:t>
            </a:r>
            <a:endParaRPr lang="nl-NL" dirty="0">
              <a:solidFill>
                <a:srgbClr val="339933"/>
              </a:solidFill>
            </a:endParaRPr>
          </a:p>
          <a:p>
            <a:r>
              <a:rPr lang="nl-NL" sz="2400" b="1" dirty="0" smtClean="0">
                <a:solidFill>
                  <a:srgbClr val="FF66FF"/>
                </a:solidFill>
              </a:rPr>
              <a:t>    </a:t>
            </a:r>
            <a:r>
              <a:rPr lang="nl-NL" sz="2400" dirty="0">
                <a:solidFill>
                  <a:srgbClr val="00CCFF"/>
                </a:solidFill>
              </a:rPr>
              <a:t>Data </a:t>
            </a:r>
            <a:r>
              <a:rPr lang="nl-NL" sz="2400" dirty="0" err="1" smtClean="0">
                <a:solidFill>
                  <a:srgbClr val="00CCFF"/>
                </a:solidFill>
              </a:rPr>
              <a:t>Science</a:t>
            </a:r>
            <a:r>
              <a:rPr lang="nl-NL" sz="2400" b="1" dirty="0" smtClean="0">
                <a:solidFill>
                  <a:srgbClr val="00CCFF"/>
                </a:solidFill>
              </a:rPr>
              <a:t>                                   </a:t>
            </a:r>
            <a:r>
              <a:rPr lang="nl-NL" sz="2400" b="1" dirty="0" smtClean="0">
                <a:solidFill>
                  <a:srgbClr val="FF66FF"/>
                </a:solidFill>
              </a:rPr>
              <a:t>Block chain</a:t>
            </a:r>
            <a:endParaRPr lang="nl-NL" dirty="0">
              <a:solidFill>
                <a:srgbClr val="FF66FF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876256" y="2532392"/>
            <a:ext cx="960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Big </a:t>
            </a:r>
            <a:r>
              <a:rPr lang="nl-NL" dirty="0" smtClean="0">
                <a:solidFill>
                  <a:srgbClr val="FF0000"/>
                </a:solidFill>
              </a:rPr>
              <a:t>Data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9512" y="-387424"/>
            <a:ext cx="8784976" cy="655272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83568" y="44624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Thema Kennis</a:t>
            </a:r>
            <a:r>
              <a:rPr lang="nl-NL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63829"/>
              </p:ext>
            </p:extLst>
          </p:nvPr>
        </p:nvGraphicFramePr>
        <p:xfrm>
          <a:off x="179511" y="548683"/>
          <a:ext cx="8784977" cy="448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366"/>
                <a:gridCol w="3587219"/>
                <a:gridCol w="1656184"/>
                <a:gridCol w="1872208"/>
              </a:tblGrid>
              <a:tr h="354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Speerpunt</a:t>
                      </a:r>
                    </a:p>
                  </a:txBody>
                  <a:tcPr marL="108000" marR="180000" marT="72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Concreet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Neveneffect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Wie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31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1. Kennisdeling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noProof="0" dirty="0" smtClean="0">
                          <a:solidFill>
                            <a:schemeClr val="tx1"/>
                          </a:solidFill>
                        </a:rPr>
                        <a:t>8 x per jaar:</a:t>
                      </a: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1" i="1" noProof="0" dirty="0" smtClean="0">
                          <a:solidFill>
                            <a:schemeClr val="tx1"/>
                          </a:solidFill>
                        </a:rPr>
                        <a:t>2x </a:t>
                      </a: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symposium </a:t>
                      </a:r>
                      <a:r>
                        <a:rPr lang="nl-NL" sz="1000" b="0" i="1" noProof="0" dirty="0" err="1" smtClean="0">
                          <a:solidFill>
                            <a:schemeClr val="tx1"/>
                          </a:solidFill>
                        </a:rPr>
                        <a:t>ism</a:t>
                      </a:r>
                      <a:r>
                        <a:rPr lang="nl-NL" sz="1000" b="0" i="1" noProof="0" dirty="0" smtClean="0">
                          <a:solidFill>
                            <a:schemeClr val="tx1"/>
                          </a:solidFill>
                        </a:rPr>
                        <a:t> 1 of meerdere aangesloten partijen en/of strategische samenwerkingspartner waaronder 1 werkveldconferentie met de IT Academy</a:t>
                      </a:r>
                      <a:endParaRPr lang="nl-NL" sz="1000" b="0" i="1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1" i="1" baseline="0" noProof="0" dirty="0" smtClean="0">
                          <a:solidFill>
                            <a:schemeClr val="tx1"/>
                          </a:solidFill>
                        </a:rPr>
                        <a:t>6 x </a:t>
                      </a: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per jaar: best </a:t>
                      </a:r>
                      <a:r>
                        <a:rPr lang="nl-NL" sz="1000" b="0" i="1" baseline="0" noProof="0" dirty="0" err="1" smtClean="0">
                          <a:solidFill>
                            <a:schemeClr val="tx1"/>
                          </a:solidFill>
                        </a:rPr>
                        <a:t>practices</a:t>
                      </a: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/thema  events/maatwerkworkshops organiseren </a:t>
                      </a:r>
                      <a:r>
                        <a:rPr lang="nl-NL" sz="1000" b="0" i="1" noProof="0" dirty="0" smtClean="0">
                          <a:solidFill>
                            <a:schemeClr val="tx1"/>
                          </a:solidFill>
                        </a:rPr>
                        <a:t>door 1 of meerdere aangesloten partijen en/of samenwerkingspartner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/>
                        <a:t>Per kennisbijeenkomst minimaal 1 spreker uit het Noorden</a:t>
                      </a:r>
                      <a:endParaRPr lang="nl-NL" sz="1000" b="0" i="1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/>
                        <a:t>Via de SN website worden </a:t>
                      </a:r>
                      <a:r>
                        <a:rPr lang="nl-NL" sz="1000" b="0" i="1" baseline="0" noProof="0" dirty="0" err="1" smtClean="0"/>
                        <a:t>pitches</a:t>
                      </a:r>
                      <a:r>
                        <a:rPr lang="nl-NL" sz="1000" b="0" i="1" baseline="0" noProof="0" dirty="0" smtClean="0"/>
                        <a:t> gefaciliteerd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/>
                        <a:t>Iedere organisatie </a:t>
                      </a:r>
                      <a:r>
                        <a:rPr lang="nl-NL" sz="1000" b="0" i="1" baseline="0" noProof="0" dirty="0" err="1" smtClean="0"/>
                        <a:t>pitcht</a:t>
                      </a:r>
                      <a:r>
                        <a:rPr lang="nl-NL" sz="1000" b="0" i="1" baseline="0" noProof="0" dirty="0" smtClean="0"/>
                        <a:t> minimaal 3 thema’s waarop ze bevraagd kunnen worden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000" b="0" i="1" baseline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Actuele vraagstukken; vertaling van</a:t>
                      </a:r>
                      <a:r>
                        <a:rPr lang="nl-NL" sz="1000" b="0" baseline="0" noProof="0" dirty="0" smtClean="0"/>
                        <a:t> strategie naar ICT behoefte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Eventmanager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Relatie-/innovatiemanager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ITANN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Private sector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48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/>
                        <a:t>2. Samenwerking binnen</a:t>
                      </a:r>
                      <a:r>
                        <a:rPr lang="nl-NL" sz="1000" b="0" baseline="0" noProof="0" dirty="0" smtClean="0"/>
                        <a:t> sectoren</a:t>
                      </a: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Op initiatief van en onder leiding van </a:t>
                      </a:r>
                      <a:r>
                        <a:rPr lang="nl-NL" sz="1000" b="0" i="0" noProof="0" dirty="0" err="1" smtClean="0">
                          <a:solidFill>
                            <a:schemeClr val="tx1"/>
                          </a:solidFill>
                        </a:rPr>
                        <a:t>stuurgroeplid</a:t>
                      </a: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</a:rPr>
                        <a:t> en</a:t>
                      </a:r>
                      <a:r>
                        <a:rPr lang="nl-NL" sz="1000" b="0" i="0" baseline="0" noProof="0" dirty="0" smtClean="0">
                          <a:solidFill>
                            <a:schemeClr val="tx1"/>
                          </a:solidFill>
                        </a:rPr>
                        <a:t> relatie-/innovatiemanager komt sector structureel bij elkaar (4x p/</a:t>
                      </a:r>
                      <a:r>
                        <a:rPr lang="nl-NL" sz="1000" b="0" i="0" baseline="0" noProof="0" dirty="0" err="1" smtClean="0">
                          <a:solidFill>
                            <a:schemeClr val="tx1"/>
                          </a:solidFill>
                        </a:rPr>
                        <a:t>jr</a:t>
                      </a:r>
                      <a:r>
                        <a:rPr lang="nl-NL" sz="1000" b="0" i="0" baseline="0" noProof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foto per sector met een jaarlijkse update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2 x per jaar updates van actuele thema’s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Delen van projectenportfolio en leerervaringen van projecten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Resulteert in inzicht in kennisbehoefte en concrete mogelijkheden tot samenwerken</a:t>
                      </a:r>
                      <a:endParaRPr lang="nl-NL" sz="1000" b="0" i="0" noProof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Actuele kennisontwikkeling voor organisatie en medewerkers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Ontmoetingen; elkaar weten te vinden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/>
                        <a:t>Kostenbesparing</a:t>
                      </a: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err="1" smtClean="0"/>
                        <a:t>Stuurgroeplid</a:t>
                      </a:r>
                      <a:endParaRPr lang="nl-NL" sz="1000" b="0" noProof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Relatie-/innovatiemanager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Sectoren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585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nl-NL" sz="1000" baseline="0" dirty="0" smtClean="0">
                          <a:solidFill>
                            <a:schemeClr val="tx2"/>
                          </a:solidFill>
                        </a:rPr>
                        <a:t>Het (versneld) </a:t>
                      </a:r>
                      <a:r>
                        <a:rPr lang="nl-NL" sz="1000" baseline="0" dirty="0" err="1" smtClean="0">
                          <a:solidFill>
                            <a:schemeClr val="tx2"/>
                          </a:solidFill>
                        </a:rPr>
                        <a:t>initi</a:t>
                      </a:r>
                      <a:r>
                        <a:rPr lang="en-US" sz="10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ë</a:t>
                      </a:r>
                      <a:r>
                        <a:rPr lang="nl-NL" sz="1000" baseline="0" dirty="0" smtClean="0">
                          <a:solidFill>
                            <a:schemeClr val="tx2"/>
                          </a:solidFill>
                        </a:rPr>
                        <a:t>ren van zelforganiserende kennisnetwerken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Op basis van actuele thema’s en behoefte worden (tijdelijke) kennisnetwerken geformeerd: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Per netwerk een trekker en periodieke bijeenkomsten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i="1" baseline="0" noProof="0" dirty="0" smtClean="0">
                          <a:solidFill>
                            <a:schemeClr val="tx1"/>
                          </a:solidFill>
                        </a:rPr>
                        <a:t>Opstartfase max. 2 maanden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>
                          <a:solidFill>
                            <a:schemeClr val="tx1"/>
                          </a:solidFill>
                        </a:rPr>
                        <a:t>Actuele</a:t>
                      </a: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 kennisontwikkeling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>
                          <a:solidFill>
                            <a:schemeClr val="tx1"/>
                          </a:solidFill>
                        </a:rPr>
                        <a:t>Ontmoetingen; elkaar weten te vinden</a:t>
                      </a:r>
                      <a:endParaRPr lang="nl-NL" sz="10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Relatie-/innovatiemanager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5852294"/>
            <a:ext cx="2133600" cy="365125"/>
          </a:xfrm>
        </p:spPr>
        <p:txBody>
          <a:bodyPr/>
          <a:lstStyle/>
          <a:p>
            <a:fld id="{57B35B61-2FCC-4D0C-B576-D92D10B4281D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47879"/>
            <a:ext cx="2895600" cy="365125"/>
          </a:xfrm>
        </p:spPr>
        <p:txBody>
          <a:bodyPr/>
          <a:lstStyle/>
          <a:p>
            <a:r>
              <a:rPr lang="nl-NL" dirty="0" smtClean="0"/>
              <a:t>Werkplan 2018 Samenwerking Noord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174601" y="5190291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/>
              <a:t>NB. . Operationele bijstelling </a:t>
            </a:r>
            <a:r>
              <a:rPr lang="nl-NL" sz="1200" dirty="0" err="1"/>
              <a:t>tov</a:t>
            </a:r>
            <a:r>
              <a:rPr lang="nl-NL" sz="1200" dirty="0"/>
              <a:t> werkplan 2016-2017: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 smtClean="0"/>
              <a:t>Relatiemanagement </a:t>
            </a:r>
            <a:r>
              <a:rPr lang="nl-NL" sz="1200" dirty="0"/>
              <a:t>is ingericht </a:t>
            </a:r>
            <a:r>
              <a:rPr lang="nl-NL" sz="1200" dirty="0" err="1"/>
              <a:t>obv</a:t>
            </a:r>
            <a:r>
              <a:rPr lang="nl-NL" sz="1200" dirty="0"/>
              <a:t> sectoren (is reeds geïmplementeerd na besluitvorming door stuurgroep in mei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Maken van sectorfoto’s </a:t>
            </a:r>
            <a:r>
              <a:rPr lang="nl-NL" sz="1200" dirty="0" err="1"/>
              <a:t>ipv</a:t>
            </a:r>
            <a:r>
              <a:rPr lang="nl-NL" sz="1200" dirty="0"/>
              <a:t> organisatiefoto’s</a:t>
            </a:r>
          </a:p>
        </p:txBody>
      </p:sp>
    </p:spTree>
    <p:extLst>
      <p:ext uri="{BB962C8B-B14F-4D97-AF65-F5344CB8AC3E}">
        <p14:creationId xmlns:p14="http://schemas.microsoft.com/office/powerpoint/2010/main" val="17129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104753"/>
            <a:ext cx="2002557" cy="42059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95536" y="6165304"/>
            <a:ext cx="288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www.samenwerkingnoord.nl</a:t>
            </a:r>
            <a:endParaRPr lang="nl-NL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100540"/>
              </p:ext>
            </p:extLst>
          </p:nvPr>
        </p:nvGraphicFramePr>
        <p:xfrm>
          <a:off x="471945" y="332656"/>
          <a:ext cx="8406868" cy="1706880"/>
        </p:xfrm>
        <a:graphic>
          <a:graphicData uri="http://schemas.openxmlformats.org/drawingml/2006/table">
            <a:tbl>
              <a:tblPr/>
              <a:tblGrid>
                <a:gridCol w="6908367"/>
                <a:gridCol w="1498501"/>
              </a:tblGrid>
              <a:tr h="572654">
                <a:tc>
                  <a:txBody>
                    <a:bodyPr/>
                    <a:lstStyle/>
                    <a:p>
                      <a:endParaRPr lang="nl-NL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nl-NL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Speerpunten thema Versterking regionale economie:  </a:t>
                      </a:r>
                    </a:p>
                    <a:p>
                      <a:endParaRPr lang="nl-NL" sz="18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nl-NL" sz="1700" baseline="0" dirty="0" smtClean="0"/>
                    </a:p>
                    <a:p>
                      <a:endParaRPr lang="nl-NL" sz="17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baseline="0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86731"/>
              </p:ext>
            </p:extLst>
          </p:nvPr>
        </p:nvGraphicFramePr>
        <p:xfrm>
          <a:off x="467544" y="1196752"/>
          <a:ext cx="7992888" cy="5071972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432048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nl-NL" sz="1800" i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5284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Ontwikkelen en uitvoeren van een Economische Agenda voor de verdere ontwikkeling en versterking van de IT sector in Noord-Nederland door:</a:t>
                      </a:r>
                    </a:p>
                    <a:p>
                      <a:pPr marL="800100" lvl="1" indent="-342900" algn="just">
                        <a:buFont typeface="+mj-lt"/>
                        <a:buAutoNum type="alphaLcParenR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Ontwikkelen van een Noordelijk Profiel voor de IT sector (waar kunnen we ons op onderscheiden en profileren)</a:t>
                      </a:r>
                    </a:p>
                    <a:p>
                      <a:pPr marL="800100" lvl="1" indent="-342900" algn="just">
                        <a:buFont typeface="+mj-lt"/>
                        <a:buAutoNum type="alphaLcParenR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Verbinding zoeken met de afdelingen Economische Zaken van provincies en gemeenten</a:t>
                      </a:r>
                    </a:p>
                    <a:p>
                      <a:pPr marL="800100" lvl="1" indent="-342900" algn="just">
                        <a:buFont typeface="+mj-lt"/>
                        <a:buAutoNum type="alphaLcParenR"/>
                      </a:pPr>
                      <a:r>
                        <a:rPr lang="nl-NL" sz="1800" baseline="0" dirty="0" smtClean="0">
                          <a:solidFill>
                            <a:schemeClr val="tx2"/>
                          </a:solidFill>
                        </a:rPr>
                        <a:t>Uitdiepen van de samenwerking in bestaande sectoren en onderlinge relaties </a:t>
                      </a:r>
                    </a:p>
                    <a:p>
                      <a:pPr marL="800100" lvl="1" indent="-342900" algn="just">
                        <a:buFont typeface="+mj-lt"/>
                        <a:buAutoNum type="alphaLcParenR"/>
                      </a:pPr>
                      <a:r>
                        <a:rPr lang="nl-NL" sz="1800" i="0" baseline="0" dirty="0" smtClean="0">
                          <a:solidFill>
                            <a:schemeClr val="tx2"/>
                          </a:solidFill>
                        </a:rPr>
                        <a:t>Verbinding zoeken met nieuwe IT bedrijven (o.a. </a:t>
                      </a:r>
                      <a:r>
                        <a:rPr lang="nl-NL" sz="1800" i="0" baseline="0" dirty="0" err="1" smtClean="0">
                          <a:solidFill>
                            <a:schemeClr val="tx2"/>
                          </a:solidFill>
                        </a:rPr>
                        <a:t>startups</a:t>
                      </a:r>
                      <a:r>
                        <a:rPr lang="nl-NL" sz="1800" i="0" baseline="0" dirty="0" smtClean="0">
                          <a:solidFill>
                            <a:schemeClr val="tx2"/>
                          </a:solidFill>
                        </a:rPr>
                        <a:t>) en de private sector, niet in de vorm van een lidmaatschap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528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nl-NL" sz="18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118E-961F-4D87-BE12-C2E5ECE613F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69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9512" y="116632"/>
            <a:ext cx="8784976" cy="655272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83568" y="54868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Versterken van de regionale economie als zijnde speerpunt en resultaat van verrichte activiteiten	</a:t>
            </a:r>
            <a:r>
              <a:rPr lang="nl-NL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026140"/>
              </p:ext>
            </p:extLst>
          </p:nvPr>
        </p:nvGraphicFramePr>
        <p:xfrm>
          <a:off x="755576" y="1224001"/>
          <a:ext cx="7632848" cy="4464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193041"/>
                <a:gridCol w="1453229"/>
                <a:gridCol w="1453229"/>
                <a:gridCol w="1453229"/>
              </a:tblGrid>
              <a:tr h="548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Speerpunt</a:t>
                      </a:r>
                    </a:p>
                  </a:txBody>
                  <a:tcPr marL="108000" marR="180000" marT="72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Concreet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Neveneffect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Wie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noProof="0" dirty="0" smtClean="0">
                          <a:solidFill>
                            <a:schemeClr val="tx1"/>
                          </a:solidFill>
                        </a:rPr>
                        <a:t>Hoe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5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/>
                        <a:t>1. Economische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/>
                        <a:t>Agenda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2"/>
                          </a:solidFill>
                        </a:rPr>
                        <a:t>Agenda/</a:t>
                      </a:r>
                      <a:r>
                        <a:rPr lang="nl-NL" sz="1000" b="0" i="0" noProof="0" dirty="0" err="1" smtClean="0">
                          <a:solidFill>
                            <a:schemeClr val="tx2"/>
                          </a:solidFill>
                        </a:rPr>
                        <a:t>roadmap</a:t>
                      </a:r>
                      <a:r>
                        <a:rPr lang="nl-NL" sz="1000" b="0" i="0" baseline="0" noProof="0" dirty="0" smtClean="0">
                          <a:solidFill>
                            <a:schemeClr val="tx2"/>
                          </a:solidFill>
                        </a:rPr>
                        <a:t> voor versterking regionale economie door Samenwerking Noord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Ontwikkeling en behoud van</a:t>
                      </a:r>
                      <a:r>
                        <a:rPr lang="nl-NL" sz="1000" b="0" baseline="0" noProof="0" dirty="0" smtClean="0"/>
                        <a:t> werkgelegenheid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baseline="0" noProof="0" dirty="0" smtClean="0"/>
                        <a:t>ICT investeringen in Noord-Nederland (multiplier)</a:t>
                      </a: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Leden van de Stuurgroep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Secretaris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/>
                        <a:t>Uitwerking door stuurgroep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/>
                        <a:t>Ondersteuning</a:t>
                      </a:r>
                      <a:r>
                        <a:rPr lang="nl-NL" sz="1000" b="0" baseline="0" noProof="0" dirty="0" smtClean="0"/>
                        <a:t> door kernteam</a:t>
                      </a: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5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2"/>
                          </a:solidFill>
                        </a:rPr>
                        <a:t>Ontwikkelen van profiel</a:t>
                      </a:r>
                      <a:r>
                        <a:rPr lang="nl-NL" sz="1000" b="0" i="0" baseline="0" noProof="0" dirty="0" smtClean="0">
                          <a:solidFill>
                            <a:schemeClr val="tx2"/>
                          </a:solidFill>
                        </a:rPr>
                        <a:t> van de Noordelijke ICT sector (‘promoten van’ ….)</a:t>
                      </a:r>
                      <a:endParaRPr lang="nl-NL" sz="1000" b="0" i="0" noProof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Profiel en onderscheidend vermogen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Leden van de stuurgroep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Secretaris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/>
                        <a:t>Kiezen van </a:t>
                      </a:r>
                      <a:r>
                        <a:rPr lang="nl-NL" sz="1000" b="0" baseline="0" noProof="0" dirty="0" smtClean="0"/>
                        <a:t> een aansprekend thema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baseline="0" noProof="0" dirty="0" smtClean="0"/>
                        <a:t>Inspelen op een sterke trend</a:t>
                      </a: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5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i="0" noProof="0" dirty="0" smtClean="0">
                          <a:solidFill>
                            <a:schemeClr val="tx2"/>
                          </a:solidFill>
                        </a:rPr>
                        <a:t>Verbinding zoeken met de  nieuwe ICT bedrijven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Nieuwe kennis delen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Relatie-/innovatiemanagement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Leden van de stuurgroep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Tijdelijke werkvormen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000" b="0" noProof="0" dirty="0" smtClean="0"/>
                        <a:t>Secretaris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/>
                        <a:t>Organiseren van gezamenlijke bijeenkomsten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noProof="0" dirty="0" smtClean="0"/>
                        <a:t>(b.v. Digital Office Groningen, </a:t>
                      </a:r>
                      <a:r>
                        <a:rPr lang="nl-NL" sz="1000" b="0" noProof="0" dirty="0" err="1" smtClean="0"/>
                        <a:t>Connect.frl</a:t>
                      </a:r>
                      <a:r>
                        <a:rPr lang="nl-NL" sz="1000" b="0" noProof="0" dirty="0" smtClean="0"/>
                        <a:t>, Holland  Web  Week, Noordelijke Online Ondernemers)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5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i="1" noProof="0" dirty="0" smtClean="0"/>
                        <a:t>Promoten “</a:t>
                      </a:r>
                      <a:r>
                        <a:rPr lang="nl-NL" sz="1000" b="0" i="1" noProof="0" dirty="0" err="1" smtClean="0"/>
                        <a:t>Local</a:t>
                      </a:r>
                      <a:r>
                        <a:rPr lang="nl-NL" sz="1000" b="0" i="1" noProof="0" dirty="0" smtClean="0"/>
                        <a:t> </a:t>
                      </a:r>
                      <a:r>
                        <a:rPr lang="nl-NL" sz="1000" b="0" i="1" noProof="0" dirty="0" err="1" smtClean="0"/>
                        <a:t>for</a:t>
                      </a:r>
                      <a:r>
                        <a:rPr lang="nl-NL" sz="1000" b="0" i="1" noProof="0" dirty="0" smtClean="0"/>
                        <a:t> </a:t>
                      </a:r>
                      <a:r>
                        <a:rPr lang="nl-NL" sz="1000" b="0" i="1" noProof="0" dirty="0" err="1" smtClean="0"/>
                        <a:t>Local</a:t>
                      </a:r>
                      <a:r>
                        <a:rPr lang="nl-NL" sz="1000" b="0" i="1" noProof="0" dirty="0" smtClean="0"/>
                        <a:t>”</a:t>
                      </a:r>
                      <a:r>
                        <a:rPr lang="nl-NL" sz="1000" b="0" i="1" baseline="0" noProof="0" dirty="0" smtClean="0"/>
                        <a:t> strategie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000" b="0" i="1" baseline="0" noProof="0" dirty="0" smtClean="0"/>
                        <a:t>Noordelijke bedrijven preferent betrekken bij externe opdrachtverlening waar mogelijk</a:t>
                      </a:r>
                      <a:endParaRPr lang="nl-NL" sz="1000" b="0" i="1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1000" b="0" i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b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5B61-2FCC-4D0C-B576-D92D10B4281D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Werkplan 2018 Samenwerking Noord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8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7197</TotalTime>
  <Words>1716</Words>
  <Application>Microsoft Macintosh PowerPoint</Application>
  <PresentationFormat>On-screen Show (4:3)</PresentationFormat>
  <Paragraphs>342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Rick Sieling</dc:creator>
  <cp:lastModifiedBy>Emst HJ van, Harold</cp:lastModifiedBy>
  <cp:revision>538</cp:revision>
  <cp:lastPrinted>2017-10-26T07:31:16Z</cp:lastPrinted>
  <dcterms:created xsi:type="dcterms:W3CDTF">2013-03-25T13:47:20Z</dcterms:created>
  <dcterms:modified xsi:type="dcterms:W3CDTF">2017-12-21T10:14:53Z</dcterms:modified>
</cp:coreProperties>
</file>